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707" r:id="rId4"/>
    <p:sldMasterId id="2147483719" r:id="rId5"/>
  </p:sldMasterIdLst>
  <p:notesMasterIdLst>
    <p:notesMasterId r:id="rId23"/>
  </p:notesMasterIdLst>
  <p:handoutMasterIdLst>
    <p:handoutMasterId r:id="rId24"/>
  </p:handoutMasterIdLst>
  <p:sldIdLst>
    <p:sldId id="256" r:id="rId6"/>
    <p:sldId id="259" r:id="rId7"/>
    <p:sldId id="283" r:id="rId8"/>
    <p:sldId id="260" r:id="rId9"/>
    <p:sldId id="270" r:id="rId10"/>
    <p:sldId id="271" r:id="rId11"/>
    <p:sldId id="273" r:id="rId12"/>
    <p:sldId id="274" r:id="rId13"/>
    <p:sldId id="275" r:id="rId14"/>
    <p:sldId id="279" r:id="rId15"/>
    <p:sldId id="266" r:id="rId16"/>
    <p:sldId id="263" r:id="rId17"/>
    <p:sldId id="286" r:id="rId18"/>
    <p:sldId id="281" r:id="rId19"/>
    <p:sldId id="284" r:id="rId20"/>
    <p:sldId id="267" r:id="rId21"/>
    <p:sldId id="268" r:id="rId22"/>
  </p:sldIdLst>
  <p:sldSz cx="9144000" cy="6858000" type="screen4x3"/>
  <p:notesSz cx="6807200" cy="9939338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A2FFA3"/>
    <a:srgbClr val="A2C1FE"/>
    <a:srgbClr val="FFFF99"/>
    <a:srgbClr val="FFFF66"/>
    <a:srgbClr val="FCFEB9"/>
    <a:srgbClr val="CECECE"/>
    <a:srgbClr val="C1CEFF"/>
    <a:srgbClr val="D1D3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86" autoAdjust="0"/>
    <p:restoredTop sz="94702" autoAdjust="0"/>
  </p:normalViewPr>
  <p:slideViewPr>
    <p:cSldViewPr snapToGrid="0">
      <p:cViewPr varScale="1">
        <p:scale>
          <a:sx n="89" d="100"/>
          <a:sy n="89" d="100"/>
        </p:scale>
        <p:origin x="13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7" d="100"/>
          <a:sy n="47" d="100"/>
        </p:scale>
        <p:origin x="2792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63030" y="109738"/>
            <a:ext cx="6744170" cy="30984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ctr">
            <a:spAutoFit/>
          </a:bodyPr>
          <a:lstStyle/>
          <a:p>
            <a:pPr algn="ctr" eaLnBrk="0" hangingPunct="0">
              <a:defRPr/>
            </a:pPr>
            <a:r>
              <a:rPr lang="en-GB" sz="1400" dirty="0">
                <a:latin typeface="Calibri" pitchFamily="34" charset="0"/>
                <a:cs typeface="Calibri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6353387" y="9519752"/>
            <a:ext cx="390784" cy="30984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/>
            <a:fld id="{25A662C6-E8D2-4EC2-B869-F27AC77B7B91}" type="slidenum">
              <a:rPr lang="en-US" altLang="en-US" sz="1400">
                <a:latin typeface="Calibri" panose="020F0502020204030204" pitchFamily="34" charset="0"/>
                <a:cs typeface="Calibri" panose="020F0502020204030204" pitchFamily="34" charset="0"/>
              </a:rPr>
              <a:pPr algn="r"/>
              <a:t>‹#›</a:t>
            </a:fld>
            <a:endParaRPr lang="en-US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4472482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hdphoto1.wdp>
</file>

<file path=ppt/media/hdphoto2.wdp>
</file>

<file path=ppt/media/image1.png>
</file>

<file path=ppt/media/image10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7627" y="4725179"/>
            <a:ext cx="4991947" cy="418294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Click to edit Master notes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315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82675" y="868363"/>
            <a:ext cx="4641850" cy="3482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3030" y="109738"/>
            <a:ext cx="6744170" cy="30984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ctr">
            <a:spAutoFit/>
          </a:bodyPr>
          <a:lstStyle/>
          <a:p>
            <a:pPr algn="ctr" eaLnBrk="0" hangingPunct="0">
              <a:defRPr/>
            </a:pPr>
            <a:r>
              <a:rPr lang="en-GB" sz="1400" dirty="0">
                <a:latin typeface="Calibri" pitchFamily="34" charset="0"/>
                <a:cs typeface="Calibri" pitchFamily="34" charset="0"/>
              </a:rPr>
              <a:t>Asia Pacific University of Technology and Innovation</a:t>
            </a:r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6353387" y="9519752"/>
            <a:ext cx="390784" cy="30984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/>
            <a:fld id="{637F13EC-8634-49BE-A834-FDB95586CF90}" type="slidenum">
              <a:rPr lang="en-US" altLang="en-US" sz="1400">
                <a:latin typeface="Calibri" panose="020F0502020204030204" pitchFamily="34" charset="0"/>
                <a:cs typeface="Calibri" panose="020F0502020204030204" pitchFamily="34" charset="0"/>
              </a:rPr>
              <a:pPr algn="r"/>
              <a:t>‹#›</a:t>
            </a:fld>
            <a:endParaRPr lang="en-US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0162424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562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214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48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80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E87F31-FA75-006F-00CD-B701AA25BEB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1" y="1"/>
            <a:ext cx="9143999" cy="6858000"/>
          </a:xfrm>
          <a:prstGeom prst="rect">
            <a:avLst/>
          </a:prstGeom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72456" y="2200277"/>
            <a:ext cx="6754812" cy="1470025"/>
          </a:xfrm>
        </p:spPr>
        <p:txBody>
          <a:bodyPr/>
          <a:lstStyle>
            <a:lvl1pPr algn="r">
              <a:defRPr>
                <a:solidFill>
                  <a:schemeClr val="accent5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727655" y="3879851"/>
            <a:ext cx="5185325" cy="1752600"/>
          </a:xfrm>
        </p:spPr>
        <p:txBody>
          <a:bodyPr/>
          <a:lstStyle>
            <a:lvl1pPr marL="0" indent="0" algn="r">
              <a:buFontTx/>
              <a:buNone/>
              <a:defRPr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pic>
        <p:nvPicPr>
          <p:cNvPr id="4" name="Picture 3" descr="Logo, company name&#10;&#10;Description automatically generated">
            <a:extLst>
              <a:ext uri="{FF2B5EF4-FFF2-40B4-BE49-F238E27FC236}">
                <a16:creationId xmlns:a16="http://schemas.microsoft.com/office/drawing/2014/main" id="{42884E60-9935-4C94-C83F-8A17E29F92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898" y="50215"/>
            <a:ext cx="1104100" cy="136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227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900D48-6E21-4217-3CC3-BFF1E0D9186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567" b="5568"/>
          <a:stretch/>
        </p:blipFill>
        <p:spPr>
          <a:xfrm flipH="1" flipV="1">
            <a:off x="-1" y="1"/>
            <a:ext cx="9143999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r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 algn="r">
              <a:buNone/>
              <a:defRPr sz="1875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047D7A-CB0C-0E87-02A2-46AE102DCC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1078" y="75543"/>
            <a:ext cx="1102920" cy="136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5499323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2BECE40-B9F8-5238-73EB-2221EFFF705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34"/>
          <a:stretch/>
        </p:blipFill>
        <p:spPr>
          <a:xfrm>
            <a:off x="0" y="-87085"/>
            <a:ext cx="9144000" cy="66185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127003"/>
            <a:ext cx="7365773" cy="1362075"/>
          </a:xfrm>
        </p:spPr>
        <p:txBody>
          <a:bodyPr anchor="b"/>
          <a:lstStyle>
            <a:lvl1pPr algn="l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1589576"/>
            <a:ext cx="7365773" cy="1500187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E1FD8D-A7D1-E632-498D-A2DEBD80C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5476" y="-84512"/>
            <a:ext cx="1115665" cy="137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15911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>
            <a:extLst>
              <a:ext uri="{FF2B5EF4-FFF2-40B4-BE49-F238E27FC236}">
                <a16:creationId xmlns:a16="http://schemas.microsoft.com/office/drawing/2014/main" id="{08C35BC7-E310-108C-B8C4-672091E1D3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9144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/>
              <a:t>Click icon to add picture</a:t>
            </a:r>
            <a:endParaRPr lang="en-MY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3685881"/>
            <a:ext cx="7365773" cy="1362075"/>
          </a:xfrm>
        </p:spPr>
        <p:txBody>
          <a:bodyPr anchor="b"/>
          <a:lstStyle>
            <a:lvl1pPr algn="l">
              <a:defRPr sz="2250" b="1" cap="all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5148454"/>
            <a:ext cx="7365773" cy="1500187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F1CA2F-924E-AE11-12BB-ABBEC20B85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8650" y="44964"/>
            <a:ext cx="895350" cy="110818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8CA9AD8-8822-D85D-0707-FBEEC8E08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8093" y="3960"/>
            <a:ext cx="896074" cy="110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218569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Section Header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7513" y="3685881"/>
            <a:ext cx="7365773" cy="1362075"/>
          </a:xfrm>
        </p:spPr>
        <p:txBody>
          <a:bodyPr anchor="b"/>
          <a:lstStyle>
            <a:lvl1pPr algn="l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7513" y="5148454"/>
            <a:ext cx="7365773" cy="1500187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782A26D2-4216-FF76-6392-C88F8808F0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89575"/>
            <a:ext cx="9144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/>
              <a:t>Click icon to add picture</a:t>
            </a:r>
            <a:endParaRPr lang="en-MY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4EE0CE-D09D-13D8-9868-3B5B197D0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6888" y="62243"/>
            <a:ext cx="947113" cy="116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787793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CC693C5-DD98-AC19-3152-F9560029D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698" y="28577"/>
            <a:ext cx="896190" cy="11095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ctr">
              <a:defRPr sz="2250" b="1" cap="all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 algn="ctr">
              <a:buNone/>
              <a:defRPr sz="1875">
                <a:solidFill>
                  <a:schemeClr val="bg1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71546225"/>
      </p:ext>
    </p:extLst>
  </p:cSld>
  <p:clrMapOvr>
    <a:masterClrMapping/>
  </p:clrMapOvr>
  <p:hf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10B0135-B9A4-80F3-C5A0-025E676542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47948"/>
            <a:ext cx="9144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FBDFD6-79DA-D6BE-0448-96C8DCC17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-47948"/>
            <a:ext cx="896190" cy="110956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CF2E1CC-7F1D-6CF8-6A38-2EE36FC97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513" y="127003"/>
            <a:ext cx="7011987" cy="1362075"/>
          </a:xfrm>
        </p:spPr>
        <p:txBody>
          <a:bodyPr anchor="b"/>
          <a:lstStyle>
            <a:lvl1pPr algn="l">
              <a:defRPr sz="2250" b="1" cap="all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7C71BCF8-2B27-BEA0-B962-D2EE1DB65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7513" y="1589576"/>
            <a:ext cx="7011987" cy="1500187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accent6"/>
                </a:solidFill>
              </a:defRPr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215179"/>
      </p:ext>
    </p:extLst>
  </p:cSld>
  <p:clrMapOvr>
    <a:masterClrMapping/>
  </p:clrMapOvr>
  <p:hf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DF7E10-430C-4E25-987A-D9E8ADAA7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956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004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8F54A5F-F810-96A4-5910-A7F80EDAE6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8370A5-1740-3ABE-F0A5-C7BCD001E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26915"/>
      </p:ext>
    </p:extLst>
  </p:cSld>
  <p:clrMapOvr>
    <a:masterClrMapping/>
  </p:clrMapOvr>
  <p:hf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3FC5C-89B3-91B4-DDDF-8061B1B39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5953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BBB11AA0-4CFB-DDD2-980D-D195C9DD8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655302-5D4A-37B8-AB30-349CD1392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552094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514" y="1697038"/>
            <a:ext cx="4038600" cy="452596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3" y="1697038"/>
            <a:ext cx="4038600" cy="452596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08BD9-AC63-2D50-3B12-FBC0E8601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-4762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93022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1514" y="1697038"/>
            <a:ext cx="4038600" cy="452596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3" y="1697038"/>
            <a:ext cx="4038600" cy="4525962"/>
          </a:xfrm>
        </p:spPr>
        <p:txBody>
          <a:bodyPr/>
          <a:lstStyle>
            <a:lvl1pPr>
              <a:defRPr sz="21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500">
                <a:solidFill>
                  <a:schemeClr val="bg1"/>
                </a:solidFill>
              </a:defRPr>
            </a:lvl3pPr>
            <a:lvl4pPr>
              <a:defRPr sz="1350">
                <a:solidFill>
                  <a:schemeClr val="bg1"/>
                </a:solidFill>
              </a:defRPr>
            </a:lvl4pPr>
            <a:lvl5pPr>
              <a:defRPr sz="1350">
                <a:solidFill>
                  <a:schemeClr val="bg1"/>
                </a:solidFill>
              </a:defRPr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980A499-972D-DEC1-0CDD-C8C7AF0063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565178-4E2E-92E2-03AB-296C33492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1270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321270"/>
      </p:ext>
    </p:extLst>
  </p:cSld>
  <p:clrMapOvr>
    <a:masterClrMapping/>
  </p:clrMapOvr>
  <p:hf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514" y="1535113"/>
            <a:ext cx="4275874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514" y="2174875"/>
            <a:ext cx="4275874" cy="3951288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tx1"/>
                </a:solidFill>
              </a:defRPr>
            </a:lvl2pPr>
            <a:lvl3pPr>
              <a:defRPr sz="135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>
                <a:solidFill>
                  <a:schemeClr val="tx1"/>
                </a:solidFill>
              </a:defRPr>
            </a:lvl1pPr>
            <a:lvl2pPr>
              <a:defRPr sz="1500">
                <a:solidFill>
                  <a:schemeClr val="tx1"/>
                </a:solidFill>
              </a:defRPr>
            </a:lvl2pPr>
            <a:lvl3pPr>
              <a:defRPr sz="1350">
                <a:solidFill>
                  <a:schemeClr val="tx1"/>
                </a:solidFill>
              </a:defRPr>
            </a:lvl3pPr>
            <a:lvl4pPr>
              <a:defRPr sz="1200">
                <a:solidFill>
                  <a:schemeClr val="tx1"/>
                </a:solidFill>
              </a:defRPr>
            </a:lvl4pPr>
            <a:lvl5pPr>
              <a:defRPr sz="1200">
                <a:solidFill>
                  <a:schemeClr val="tx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66537B-1220-BFD8-2AEA-74EE88040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8706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55202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1514" y="1535113"/>
            <a:ext cx="4275874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1514" y="2174875"/>
            <a:ext cx="4275874" cy="3951288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500">
                <a:solidFill>
                  <a:schemeClr val="bg1"/>
                </a:solidFill>
              </a:defRPr>
            </a:lvl2pPr>
            <a:lvl3pPr>
              <a:defRPr sz="135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212DAC53-88F1-5536-6538-48E550FD8C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52FF7B-3D38-87EF-79B8-141215463E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8706" y="-2786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388014"/>
      </p:ext>
    </p:extLst>
  </p:cSld>
  <p:clrMapOvr>
    <a:masterClrMapping/>
  </p:clrMapOvr>
  <p:hf hd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B28F42-C4BB-5CCC-D37C-2FD6EBCA0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88331"/>
      </p:ext>
    </p:extLst>
  </p:cSld>
  <p:clrMapOvr>
    <a:masterClrMapping/>
  </p:clrMapOvr>
  <p:hf hd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372B7E-8446-C266-C188-6F26B42EE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8285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621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390AB1-350E-8302-6236-A81641023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67787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7264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D5A9F8-B4CB-884F-BB69-658179636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086072"/>
      </p:ext>
    </p:extLst>
  </p:cSld>
  <p:clrMapOvr>
    <a:masterClrMapping/>
  </p:clrMapOvr>
  <p:hf hd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FCAE6E-66E6-0CBA-0535-F1CCF409B9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060953"/>
      </p:ext>
    </p:extLst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t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>
                <a:solidFill>
                  <a:schemeClr val="accent5"/>
                </a:solidFill>
              </a:defRPr>
            </a:lvl1pPr>
            <a:lvl2pPr>
              <a:defRPr sz="21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69447-BE09-A312-A5E4-D814D1507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5" y="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677306"/>
      </p:ext>
    </p:extLst>
  </p:cSld>
  <p:clrMapOvr>
    <a:masterClrMapping/>
  </p:clrMapOvr>
  <p:hf hd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A88DC6-2D85-73C6-311B-D8A082496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39281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5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1500" b="1"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>
                <a:solidFill>
                  <a:schemeClr val="bg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6C3883-F038-23D4-CBA3-04C862509E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350068"/>
      </p:ext>
    </p:extLst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9144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/>
              <a:t>Click icon to add picture</a:t>
            </a:r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4213782"/>
            <a:ext cx="8717438" cy="1958419"/>
          </a:xfrm>
        </p:spPr>
        <p:txBody>
          <a:bodyPr/>
          <a:lstStyle>
            <a:lvl1pPr marL="0" indent="0">
              <a:buNone/>
              <a:defRPr sz="10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D39C9D-F543-7E39-E1A1-67A1187E7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-16058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1458"/>
      </p:ext>
    </p:extLst>
  </p:cSld>
  <p:clrMapOvr>
    <a:masterClrMapping/>
  </p:clrMapOvr>
  <p:hf hd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AED5BC53-2816-4210-4970-4FC239BFDB5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192213"/>
            <a:ext cx="9144000" cy="2824162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500"/>
            </a:lvl1pPr>
          </a:lstStyle>
          <a:p>
            <a:r>
              <a:rPr lang="en-US"/>
              <a:t>Click icon to add picture</a:t>
            </a:r>
            <a:endParaRPr lang="en-MY" dirty="0"/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40F80C67-7C47-1046-B1B1-5649F52F2A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4213782"/>
            <a:ext cx="8717438" cy="1958419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7DB65F-FE40-D9F7-738B-AE427EA54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8383" y="-24446"/>
            <a:ext cx="855617" cy="119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71367"/>
      </p:ext>
    </p:extLst>
  </p:cSld>
  <p:clrMapOvr>
    <a:masterClrMapping/>
  </p:clrMapOvr>
  <p:hf hd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1132115"/>
            <a:ext cx="8717438" cy="1654629"/>
          </a:xfrm>
        </p:spPr>
        <p:txBody>
          <a:bodyPr/>
          <a:lstStyle>
            <a:lvl1pPr marL="0" indent="0">
              <a:buNone/>
              <a:defRPr sz="1050">
                <a:solidFill>
                  <a:schemeClr val="tx1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4"/>
            <a:ext cx="4572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0" y="3091544"/>
            <a:ext cx="4572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1D02F6-DCF7-DAE9-85B9-9944F944B1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131999"/>
      </p:ext>
    </p:extLst>
  </p:cSld>
  <p:clrMapOvr>
    <a:masterClrMapping/>
  </p:clrMapOvr>
  <p:hf hd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84F7A2FB-3692-7374-ECE6-3DDD8A007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05033" y="1132115"/>
            <a:ext cx="8717438" cy="1654629"/>
          </a:xfrm>
        </p:spPr>
        <p:txBody>
          <a:bodyPr/>
          <a:lstStyle>
            <a:lvl1pPr marL="0" indent="0">
              <a:buNone/>
              <a:defRPr sz="1050">
                <a:solidFill>
                  <a:schemeClr val="bg2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0E2C0782-CF15-D587-F209-76A369475B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3091544"/>
            <a:ext cx="4572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117C0E03-AD57-26BD-EFAD-135B4185F34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72000" y="3091544"/>
            <a:ext cx="4572000" cy="3413665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A4D3AD-E4A5-21C8-8BDB-5FBA46C3F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7774" y="1"/>
            <a:ext cx="826226" cy="1151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602534"/>
      </p:ext>
    </p:extLst>
  </p:cSld>
  <p:clrMapOvr>
    <a:masterClrMapping/>
  </p:clrMapOvr>
  <p:hf hd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8129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69532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70936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72339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6725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168129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69532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70936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72339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C6F56718-5153-BA4C-1652-9EFB47DA6C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7678C3-56FB-0508-5AED-AC1CEF948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1076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9111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0AFE7E0-13D0-FC56-5802-BC4E161A01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66725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85E21580-F245-B670-F787-BF63FAB4B46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68129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7B93E3A1-F86B-5848-E0D8-9B910D2CF8D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69532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1A60634-D380-05B9-A200-4BC09F63215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70936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FB27992A-9435-FF68-91D5-AB177C86FC7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72339" y="160020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F1E11ABA-2F6F-AD00-6622-96402AE8B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66725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E9A3798F-F75E-B413-49AE-B6F4D96322F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168129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614A16FD-3307-D7FB-6483-52A5C31098D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69532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6" name="Picture Placeholder 2">
            <a:extLst>
              <a:ext uri="{FF2B5EF4-FFF2-40B4-BE49-F238E27FC236}">
                <a16:creationId xmlns:a16="http://schemas.microsoft.com/office/drawing/2014/main" id="{EEA5B065-0239-646D-0C09-0596844EF55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570936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Picture Placeholder 2">
            <a:extLst>
              <a:ext uri="{FF2B5EF4-FFF2-40B4-BE49-F238E27FC236}">
                <a16:creationId xmlns:a16="http://schemas.microsoft.com/office/drawing/2014/main" id="{9972B1E5-9F94-B5C2-796B-D18122CA922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272339" y="3752850"/>
            <a:ext cx="1371601" cy="1828800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 sz="1125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D4643407-354C-EF13-0031-A2AB96E23A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AC1D59-3DB1-49A4-7834-D463A1612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230705"/>
      </p:ext>
    </p:extLst>
  </p:cSld>
  <p:clrMapOvr>
    <a:masterClrMapping/>
  </p:clrMapOvr>
  <p:hf hd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06632"/>
            <a:ext cx="4381500" cy="5016369"/>
          </a:xfrm>
          <a:solidFill>
            <a:schemeClr val="bg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6423" y="1"/>
            <a:ext cx="4337577" cy="622300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083A5E-8B19-310B-8AE5-29459F822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216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344863"/>
      </p:ext>
    </p:extLst>
  </p:cSld>
  <p:clrMapOvr>
    <a:masterClrMapping/>
  </p:clrMapOvr>
  <p:hf hd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06632"/>
            <a:ext cx="4381500" cy="5016369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Picture Placeholder 13">
            <a:extLst>
              <a:ext uri="{FF2B5EF4-FFF2-40B4-BE49-F238E27FC236}">
                <a16:creationId xmlns:a16="http://schemas.microsoft.com/office/drawing/2014/main" id="{8F4BC8B8-56DE-CC45-EB9C-7BE8295CB9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6423" y="1"/>
            <a:ext cx="4337577" cy="6223000"/>
          </a:xfrm>
          <a:prstGeom prst="rect">
            <a:avLst/>
          </a:prstGeom>
          <a:solidFill>
            <a:schemeClr val="tx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j-lt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73B8D9-BACD-B1A6-EFCF-E4175989D3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26" y="1"/>
            <a:ext cx="864706" cy="1204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572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EAE3BF1D-7538-D216-ADA6-8A61272CEC0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5364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793A658E-0EDC-3F4C-BFB3-E8CA966F34D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7457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A1C42F19-22A5-A6AA-F9A6-B990F2E4BD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550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F88012-5D39-66F9-BCBC-E3DED4808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1" y="1697038"/>
            <a:ext cx="3581400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C061A15-FF3E-D475-68D5-CEA211DFF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6172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83590"/>
      </p:ext>
    </p:extLst>
  </p:cSld>
  <p:clrMapOvr>
    <a:masterClrMapping/>
  </p:clrMapOvr>
  <p:hf hd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Vertical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Picture Placeholder 13">
            <a:extLst>
              <a:ext uri="{FF2B5EF4-FFF2-40B4-BE49-F238E27FC236}">
                <a16:creationId xmlns:a16="http://schemas.microsoft.com/office/drawing/2014/main" id="{61A374B0-731A-1D13-1D15-DEB568D14EE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5364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6DD384CD-5B1D-00AA-C88E-51863CE859A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7457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13">
            <a:extLst>
              <a:ext uri="{FF2B5EF4-FFF2-40B4-BE49-F238E27FC236}">
                <a16:creationId xmlns:a16="http://schemas.microsoft.com/office/drawing/2014/main" id="{C0E62B52-2676-DD95-FD76-B834BA0270E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955047" y="1923410"/>
            <a:ext cx="1607553" cy="4056208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>
            <a:normAutofit/>
          </a:bodyPr>
          <a:lstStyle>
            <a:lvl1pPr marL="0" indent="0">
              <a:buNone/>
              <a:defRPr sz="1500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+mn-lt"/>
                <a:ea typeface="Poppins Light" charset="0"/>
                <a:cs typeface="Poppins Light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374EF56-AF27-D8AD-DACE-E5CE66A7D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1" y="1697038"/>
            <a:ext cx="3581400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E1E25A-8699-3AD3-4EBB-7E4469BBD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15316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099711"/>
      </p:ext>
    </p:extLst>
  </p:cSld>
  <p:clrMapOvr>
    <a:masterClrMapping/>
  </p:clrMapOvr>
  <p:hf hd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06632"/>
            <a:ext cx="3957754" cy="5016369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28B768-EAD6-3CC0-C557-D8E57DA6B6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7121"/>
      </p:ext>
    </p:extLst>
  </p:cSld>
  <p:clrMapOvr>
    <a:masterClrMapping/>
  </p:clrMapOvr>
  <p:hf hd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580153-B4CE-E166-7ACE-F92FEF0DC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206632"/>
            <a:ext cx="3957754" cy="501636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FD0792-A42D-30B8-6682-4417A44B76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891540" cy="124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983471"/>
      </p:ext>
    </p:extLst>
  </p:cSld>
  <p:clrMapOvr>
    <a:masterClrMapping/>
  </p:clrMapOvr>
  <p:hf hd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697038"/>
            <a:ext cx="3957754" cy="4525962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  <a:lvl2pPr>
              <a:defRPr>
                <a:solidFill>
                  <a:schemeClr val="accent6"/>
                </a:solidFill>
              </a:defRPr>
            </a:lvl2pPr>
            <a:lvl3pPr>
              <a:defRPr>
                <a:solidFill>
                  <a:schemeClr val="accent6"/>
                </a:solidFill>
              </a:defRPr>
            </a:lvl3pPr>
            <a:lvl4pPr>
              <a:defRPr>
                <a:solidFill>
                  <a:schemeClr val="accent6"/>
                </a:solidFill>
              </a:defRPr>
            </a:lvl4pPr>
            <a:lvl5pPr>
              <a:defRPr>
                <a:solidFill>
                  <a:schemeClr val="accent6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5" y="274638"/>
            <a:ext cx="5315066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63A347-BE8E-B62F-9E30-DC6F03276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25400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674329"/>
      </p:ext>
    </p:extLst>
  </p:cSld>
  <p:clrMapOvr>
    <a:masterClrMapping/>
  </p:clrMapOvr>
  <p:hf hd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Picture with Caption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E2CC42D-17CB-E638-B81A-110B1B3F2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00" y="1697038"/>
            <a:ext cx="3957754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6B45A787-9C75-0736-994E-7B094F4003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5" y="274638"/>
            <a:ext cx="5315066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3CF1D4-4F14-1861-0384-12994591C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32381"/>
      </p:ext>
    </p:extLst>
  </p:cSld>
  <p:clrMapOvr>
    <a:masterClrMapping/>
  </p:clrMapOvr>
  <p:hf hd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458D67BC-08A8-B641-2D7F-240DC17CDE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4105" y="1"/>
            <a:ext cx="154995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91A76DD4-43F7-C972-85EA-CAFDE2FA041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4105" y="3033601"/>
            <a:ext cx="154995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10D0C3E1-B2D7-E36D-87E0-ECAB470B2D2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2770" y="798286"/>
            <a:ext cx="154995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62331960-A4CD-E907-ACF8-2904680BAD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2770" y="4277251"/>
            <a:ext cx="154995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r>
              <a:rPr lang="en-US"/>
              <a:t>Click icon to add picture</a:t>
            </a:r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7A9D95-A204-E92E-A5F8-1E263A7A8A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650" y="273052"/>
            <a:ext cx="5111750" cy="5853113"/>
          </a:xfrm>
        </p:spPr>
        <p:txBody>
          <a:bodyPr/>
          <a:lstStyle>
            <a:lvl1pPr>
              <a:defRPr sz="2400">
                <a:solidFill>
                  <a:schemeClr val="tx2"/>
                </a:solidFill>
              </a:defRPr>
            </a:lvl1pPr>
            <a:lvl2pPr>
              <a:defRPr sz="2100">
                <a:solidFill>
                  <a:schemeClr val="accent6"/>
                </a:solidFill>
              </a:defRPr>
            </a:lvl2pPr>
            <a:lvl3pPr>
              <a:defRPr sz="1800">
                <a:solidFill>
                  <a:schemeClr val="accent6"/>
                </a:solidFill>
              </a:defRPr>
            </a:lvl3pPr>
            <a:lvl4pPr>
              <a:defRPr sz="1500">
                <a:solidFill>
                  <a:schemeClr val="accent6"/>
                </a:solidFill>
              </a:defRPr>
            </a:lvl4pPr>
            <a:lvl5pPr>
              <a:defRPr sz="1500">
                <a:solidFill>
                  <a:schemeClr val="accent6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2876993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9621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2">
            <a:extLst>
              <a:ext uri="{FF2B5EF4-FFF2-40B4-BE49-F238E27FC236}">
                <a16:creationId xmlns:a16="http://schemas.microsoft.com/office/drawing/2014/main" id="{14576114-4EE3-A4A4-76CC-B9B2275D1E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64105" y="1"/>
            <a:ext cx="1549952" cy="2902857"/>
          </a:xfrm>
          <a:custGeom>
            <a:avLst/>
            <a:gdLst>
              <a:gd name="connsiteX0" fmla="*/ 0 w 2066602"/>
              <a:gd name="connsiteY0" fmla="*/ 0 h 2902857"/>
              <a:gd name="connsiteX1" fmla="*/ 2066602 w 2066602"/>
              <a:gd name="connsiteY1" fmla="*/ 0 h 2902857"/>
              <a:gd name="connsiteX2" fmla="*/ 2066602 w 2066602"/>
              <a:gd name="connsiteY2" fmla="*/ 2902857 h 2902857"/>
              <a:gd name="connsiteX3" fmla="*/ 0 w 2066602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902857">
                <a:moveTo>
                  <a:pt x="0" y="0"/>
                </a:moveTo>
                <a:lnTo>
                  <a:pt x="2066602" y="0"/>
                </a:lnTo>
                <a:lnTo>
                  <a:pt x="2066602" y="2902857"/>
                </a:lnTo>
                <a:lnTo>
                  <a:pt x="0" y="29028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F3B5096E-B439-B90B-5317-2550E3B6566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064105" y="3033601"/>
            <a:ext cx="154995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7E850367-FBF9-B7B1-9E76-EC298218277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02770" y="798286"/>
            <a:ext cx="1549952" cy="3316398"/>
          </a:xfrm>
          <a:custGeom>
            <a:avLst/>
            <a:gdLst>
              <a:gd name="connsiteX0" fmla="*/ 0 w 2066602"/>
              <a:gd name="connsiteY0" fmla="*/ 0 h 3316398"/>
              <a:gd name="connsiteX1" fmla="*/ 2066602 w 2066602"/>
              <a:gd name="connsiteY1" fmla="*/ 0 h 3316398"/>
              <a:gd name="connsiteX2" fmla="*/ 2066602 w 2066602"/>
              <a:gd name="connsiteY2" fmla="*/ 3316398 h 3316398"/>
              <a:gd name="connsiteX3" fmla="*/ 0 w 2066602"/>
              <a:gd name="connsiteY3" fmla="*/ 3316398 h 33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3316398">
                <a:moveTo>
                  <a:pt x="0" y="0"/>
                </a:moveTo>
                <a:lnTo>
                  <a:pt x="2066602" y="0"/>
                </a:lnTo>
                <a:lnTo>
                  <a:pt x="2066602" y="3316398"/>
                </a:lnTo>
                <a:lnTo>
                  <a:pt x="0" y="331639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7" name="Picture Placeholder 14">
            <a:extLst>
              <a:ext uri="{FF2B5EF4-FFF2-40B4-BE49-F238E27FC236}">
                <a16:creationId xmlns:a16="http://schemas.microsoft.com/office/drawing/2014/main" id="{B7999D6D-BA9E-A93A-5AB4-A94911B24D0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2770" y="4277251"/>
            <a:ext cx="1549952" cy="2072748"/>
          </a:xfrm>
          <a:custGeom>
            <a:avLst/>
            <a:gdLst>
              <a:gd name="connsiteX0" fmla="*/ 0 w 2066602"/>
              <a:gd name="connsiteY0" fmla="*/ 0 h 2072748"/>
              <a:gd name="connsiteX1" fmla="*/ 2066602 w 2066602"/>
              <a:gd name="connsiteY1" fmla="*/ 0 h 2072748"/>
              <a:gd name="connsiteX2" fmla="*/ 2066602 w 2066602"/>
              <a:gd name="connsiteY2" fmla="*/ 2072748 h 2072748"/>
              <a:gd name="connsiteX3" fmla="*/ 0 w 2066602"/>
              <a:gd name="connsiteY3" fmla="*/ 2072748 h 207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602" h="2072748">
                <a:moveTo>
                  <a:pt x="0" y="0"/>
                </a:moveTo>
                <a:lnTo>
                  <a:pt x="2066602" y="0"/>
                </a:lnTo>
                <a:lnTo>
                  <a:pt x="2066602" y="2072748"/>
                </a:lnTo>
                <a:lnTo>
                  <a:pt x="0" y="207274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/>
            </a:lvl1pPr>
          </a:lstStyle>
          <a:p>
            <a:r>
              <a:rPr lang="en-US"/>
              <a:t>Click icon to add picture</a:t>
            </a:r>
            <a:endParaRPr lang="en-ID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6F213A9-305D-2AFC-FF34-19434A2D95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3650" y="273052"/>
            <a:ext cx="5111750" cy="5853113"/>
          </a:xfrm>
        </p:spPr>
        <p:txBody>
          <a:bodyPr/>
          <a:lstStyle>
            <a:lvl1pPr>
              <a:defRPr sz="2400">
                <a:solidFill>
                  <a:schemeClr val="accent5"/>
                </a:solidFill>
              </a:defRPr>
            </a:lvl1pPr>
            <a:lvl2pPr>
              <a:defRPr sz="21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1245270"/>
      </p:ext>
    </p:extLst>
  </p:cSld>
  <p:clrMapOvr>
    <a:masterClrMapping/>
  </p:clrMapOvr>
  <p:hf hd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12686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25371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8055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4" y="274638"/>
            <a:ext cx="7843030" cy="1143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14" y="1417638"/>
            <a:ext cx="8700972" cy="452596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0F3F0-0B2A-30F2-5108-FBA2B7484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14514"/>
            <a:ext cx="896190" cy="110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005111"/>
      </p:ext>
    </p:extLst>
  </p:cSld>
  <p:clrMapOvr>
    <a:masterClrMapping/>
  </p:clrMapOvr>
  <p:hf hd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Vertical Title and Text">
    <p:bg>
      <p:bgPr>
        <a:solidFill>
          <a:srgbClr val="001B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4">
            <a:extLst>
              <a:ext uri="{FF2B5EF4-FFF2-40B4-BE49-F238E27FC236}">
                <a16:creationId xmlns:a16="http://schemas.microsoft.com/office/drawing/2014/main" id="{098A0508-16C0-1CB1-9EB2-E710C774CB8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3" name="Picture Placeholder 13">
            <a:extLst>
              <a:ext uri="{FF2B5EF4-FFF2-40B4-BE49-F238E27FC236}">
                <a16:creationId xmlns:a16="http://schemas.microsoft.com/office/drawing/2014/main" id="{60EB9AD5-7DDC-2BFA-AF2C-9962B35D0ED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12686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9" name="Picture Placeholder 12">
            <a:extLst>
              <a:ext uri="{FF2B5EF4-FFF2-40B4-BE49-F238E27FC236}">
                <a16:creationId xmlns:a16="http://schemas.microsoft.com/office/drawing/2014/main" id="{F2B4AB36-8724-FDDC-F151-CBD3C7917C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625371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7807B4DD-82EF-E592-BE1A-58254BBE34F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38055" y="3744686"/>
            <a:ext cx="2205946" cy="2467428"/>
          </a:xfrm>
          <a:custGeom>
            <a:avLst/>
            <a:gdLst>
              <a:gd name="connsiteX0" fmla="*/ 0 w 2941261"/>
              <a:gd name="connsiteY0" fmla="*/ 0 h 2467428"/>
              <a:gd name="connsiteX1" fmla="*/ 2941261 w 2941261"/>
              <a:gd name="connsiteY1" fmla="*/ 0 h 2467428"/>
              <a:gd name="connsiteX2" fmla="*/ 2941261 w 2941261"/>
              <a:gd name="connsiteY2" fmla="*/ 2467428 h 2467428"/>
              <a:gd name="connsiteX3" fmla="*/ 0 w 2941261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1261" h="2467428">
                <a:moveTo>
                  <a:pt x="0" y="0"/>
                </a:moveTo>
                <a:lnTo>
                  <a:pt x="2941261" y="0"/>
                </a:lnTo>
                <a:lnTo>
                  <a:pt x="2941261" y="2467428"/>
                </a:lnTo>
                <a:lnTo>
                  <a:pt x="0" y="2467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900"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ID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78BA4D9-57E1-A80D-3014-2BD0F878A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514" y="274638"/>
            <a:ext cx="7843030" cy="1143000"/>
          </a:xfr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45A25BC-C7C5-6433-D8E4-A5DF23106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14" y="1417638"/>
            <a:ext cx="8700972" cy="45259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384D95-A3AF-8F02-0DE3-9E8837F3A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7810" y="0"/>
            <a:ext cx="896190" cy="110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33304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923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5764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65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933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9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32.xml"/><Relationship Id="rId34" Type="http://schemas.openxmlformats.org/officeDocument/2006/relationships/slideLayout" Target="../slideLayouts/slideLayout45.xml"/><Relationship Id="rId42" Type="http://schemas.openxmlformats.org/officeDocument/2006/relationships/theme" Target="../theme/theme2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5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32" Type="http://schemas.openxmlformats.org/officeDocument/2006/relationships/slideLayout" Target="../slideLayouts/slideLayout43.xml"/><Relationship Id="rId37" Type="http://schemas.openxmlformats.org/officeDocument/2006/relationships/slideLayout" Target="../slideLayouts/slideLayout48.xml"/><Relationship Id="rId40" Type="http://schemas.openxmlformats.org/officeDocument/2006/relationships/slideLayout" Target="../slideLayouts/slideLayout51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slideLayout" Target="../slideLayouts/slideLayout39.xml"/><Relationship Id="rId36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42.xml"/><Relationship Id="rId44" Type="http://schemas.microsoft.com/office/2007/relationships/hdphoto" Target="../media/hdphoto1.wdp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Relationship Id="rId30" Type="http://schemas.openxmlformats.org/officeDocument/2006/relationships/slideLayout" Target="../slideLayouts/slideLayout41.xml"/><Relationship Id="rId35" Type="http://schemas.openxmlformats.org/officeDocument/2006/relationships/slideLayout" Target="../slideLayouts/slideLayout46.xml"/><Relationship Id="rId43" Type="http://schemas.openxmlformats.org/officeDocument/2006/relationships/image" Target="../media/image1.png"/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33" Type="http://schemas.openxmlformats.org/officeDocument/2006/relationships/slideLayout" Target="../slideLayouts/slideLayout44.xml"/><Relationship Id="rId38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26412-F3CA-4833-81F1-B41D7C6E2A70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16105-98ED-49DB-8CC8-787050BD0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08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outdoor object, honeycomb&#10;&#10;Description automatically generated">
            <a:extLst>
              <a:ext uri="{FF2B5EF4-FFF2-40B4-BE49-F238E27FC236}">
                <a16:creationId xmlns:a16="http://schemas.microsoft.com/office/drawing/2014/main" id="{ECC693F6-F024-A3A9-24FB-E8ED5704B67C}"/>
              </a:ext>
            </a:extLst>
          </p:cNvPr>
          <p:cNvPicPr>
            <a:picLocks noChangeAspect="1"/>
          </p:cNvPicPr>
          <p:nvPr/>
        </p:nvPicPr>
        <p:blipFill rotWithShape="1">
          <a:blip r:embed="rId43" cstate="print">
            <a:extLst>
              <a:ext uri="{BEBA8EAE-BF5A-486C-A8C5-ECC9F3942E4B}">
                <a14:imgProps xmlns:a14="http://schemas.microsoft.com/office/drawing/2010/main">
                  <a14:imgLayer r:embed="rId4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94815"/>
          <a:stretch/>
        </p:blipFill>
        <p:spPr>
          <a:xfrm>
            <a:off x="0" y="6502399"/>
            <a:ext cx="9144000" cy="355601"/>
          </a:xfrm>
          <a:prstGeom prst="rect">
            <a:avLst/>
          </a:prstGeom>
        </p:spPr>
      </p:pic>
      <p:sp>
        <p:nvSpPr>
          <p:cNvPr id="1028" name="Rectangle 4">
            <a:extLst>
              <a:ext uri="{FF2B5EF4-FFF2-40B4-BE49-F238E27FC236}">
                <a16:creationId xmlns:a16="http://schemas.microsoft.com/office/drawing/2014/main" id="{B623752B-4505-458A-8F13-B97CEB0BB8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90500" y="1697038"/>
            <a:ext cx="8810625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  <a:endParaRPr lang="en-GB" altLang="en-US" dirty="0"/>
          </a:p>
        </p:txBody>
      </p:sp>
      <p:sp>
        <p:nvSpPr>
          <p:cNvPr id="1029" name="Rectangle 6">
            <a:extLst>
              <a:ext uri="{FF2B5EF4-FFF2-40B4-BE49-F238E27FC236}">
                <a16:creationId xmlns:a16="http://schemas.microsoft.com/office/drawing/2014/main" id="{4D7F5865-615B-424A-A375-A8F1EEAE744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21514" y="274638"/>
            <a:ext cx="784303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GB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48569D-7387-4D30-B100-DC94E7D1863E}"/>
              </a:ext>
            </a:extLst>
          </p:cNvPr>
          <p:cNvSpPr txBox="1"/>
          <p:nvPr/>
        </p:nvSpPr>
        <p:spPr>
          <a:xfrm>
            <a:off x="8144693" y="6588371"/>
            <a:ext cx="116259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SLIDE </a:t>
            </a:r>
            <a:fld id="{7E7DF8DA-2BBC-4974-99EF-62657F72EFE3}" type="slidenum">
              <a:rPr lang="en-US" sz="600" smtClean="0">
                <a:solidFill>
                  <a:schemeClr val="bg2"/>
                </a:solidFill>
                <a:latin typeface="Montserrat" panose="00000500000000000000" pitchFamily="2" charset="0"/>
              </a:rPr>
              <a:pPr algn="ctr"/>
              <a:t>‹#›</a:t>
            </a:fld>
            <a:endParaRPr lang="en-US" sz="600" dirty="0">
              <a:solidFill>
                <a:schemeClr val="bg2"/>
              </a:solidFill>
              <a:latin typeface="Montserrat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C117F-9549-84AD-C279-A42AEB20D920}"/>
              </a:ext>
            </a:extLst>
          </p:cNvPr>
          <p:cNvSpPr txBox="1"/>
          <p:nvPr/>
        </p:nvSpPr>
        <p:spPr>
          <a:xfrm>
            <a:off x="29381" y="6588371"/>
            <a:ext cx="1783091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Module Code &amp; Module Title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BD054F-4D2B-C683-DC2F-88927DD0A10B}"/>
              </a:ext>
            </a:extLst>
          </p:cNvPr>
          <p:cNvSpPr txBox="1"/>
          <p:nvPr/>
        </p:nvSpPr>
        <p:spPr>
          <a:xfrm>
            <a:off x="3360421" y="6572476"/>
            <a:ext cx="2547257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solidFill>
                  <a:schemeClr val="bg2"/>
                </a:solidFill>
                <a:latin typeface="Montserrat" panose="00000500000000000000" pitchFamily="2" charset="0"/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633980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34" r:id="rId15"/>
    <p:sldLayoutId id="2147483735" r:id="rId16"/>
    <p:sldLayoutId id="2147483736" r:id="rId17"/>
    <p:sldLayoutId id="2147483737" r:id="rId18"/>
    <p:sldLayoutId id="2147483738" r:id="rId19"/>
    <p:sldLayoutId id="2147483739" r:id="rId20"/>
    <p:sldLayoutId id="2147483740" r:id="rId21"/>
    <p:sldLayoutId id="2147483741" r:id="rId22"/>
    <p:sldLayoutId id="2147483742" r:id="rId23"/>
    <p:sldLayoutId id="2147483743" r:id="rId24"/>
    <p:sldLayoutId id="2147483744" r:id="rId25"/>
    <p:sldLayoutId id="2147483745" r:id="rId26"/>
    <p:sldLayoutId id="2147483746" r:id="rId27"/>
    <p:sldLayoutId id="2147483747" r:id="rId28"/>
    <p:sldLayoutId id="2147483748" r:id="rId29"/>
    <p:sldLayoutId id="2147483749" r:id="rId30"/>
    <p:sldLayoutId id="2147483750" r:id="rId31"/>
    <p:sldLayoutId id="2147483751" r:id="rId32"/>
    <p:sldLayoutId id="2147483752" r:id="rId33"/>
    <p:sldLayoutId id="2147483753" r:id="rId34"/>
    <p:sldLayoutId id="2147483754" r:id="rId35"/>
    <p:sldLayoutId id="2147483755" r:id="rId36"/>
    <p:sldLayoutId id="2147483756" r:id="rId37"/>
    <p:sldLayoutId id="2147483757" r:id="rId38"/>
    <p:sldLayoutId id="2147483758" r:id="rId39"/>
    <p:sldLayoutId id="2147483759" r:id="rId40"/>
    <p:sldLayoutId id="2147483760" r:id="rId4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50" b="1">
          <a:solidFill>
            <a:schemeClr val="tx2"/>
          </a:solidFill>
          <a:latin typeface="Montserrat" panose="00000500000000000000" pitchFamily="2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5pPr>
      <a:lvl6pPr marL="342900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6pPr>
      <a:lvl7pPr marL="685800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7pPr>
      <a:lvl8pPr marL="1028700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8pPr>
      <a:lvl9pPr marL="1371600" algn="ctr" rtl="0" eaLnBrk="1" fontAlgn="base" hangingPunct="1">
        <a:spcBef>
          <a:spcPct val="0"/>
        </a:spcBef>
        <a:spcAft>
          <a:spcPct val="0"/>
        </a:spcAft>
        <a:defRPr sz="2700">
          <a:solidFill>
            <a:schemeClr val="tx2"/>
          </a:solidFill>
          <a:latin typeface="Arial" charset="0"/>
        </a:defRPr>
      </a:lvl9pPr>
    </p:titleStyle>
    <p:bodyStyle>
      <a:lvl1pPr marL="257175" indent="-257175" algn="l" rtl="0" eaLnBrk="1" fontAlgn="base" hangingPunct="1">
        <a:spcBef>
          <a:spcPct val="20000"/>
        </a:spcBef>
        <a:spcAft>
          <a:spcPct val="0"/>
        </a:spcAft>
        <a:buChar char="•"/>
        <a:defRPr sz="1875">
          <a:solidFill>
            <a:schemeClr val="tx1"/>
          </a:solidFill>
          <a:latin typeface="+mj-lt"/>
          <a:ea typeface="+mn-ea"/>
          <a:cs typeface="Calibri" panose="020F0502020204030204" pitchFamily="34" charset="0"/>
        </a:defRPr>
      </a:lvl1pPr>
      <a:lvl2pPr marL="557213" indent="-214313" algn="l" rtl="0" eaLnBrk="1" fontAlgn="base" hangingPunct="1">
        <a:spcBef>
          <a:spcPct val="20000"/>
        </a:spcBef>
        <a:spcAft>
          <a:spcPct val="0"/>
        </a:spcAft>
        <a:buChar char="–"/>
        <a:defRPr sz="1500">
          <a:solidFill>
            <a:schemeClr val="tx1"/>
          </a:solidFill>
          <a:latin typeface="+mj-lt"/>
          <a:cs typeface="Calibri" panose="020F0502020204030204" pitchFamily="34" charset="0"/>
        </a:defRPr>
      </a:lvl2pPr>
      <a:lvl3pPr marL="857250" indent="-171450" algn="l" rtl="0" eaLnBrk="1" fontAlgn="base" hangingPunct="1">
        <a:spcBef>
          <a:spcPct val="20000"/>
        </a:spcBef>
        <a:spcAft>
          <a:spcPct val="0"/>
        </a:spcAft>
        <a:buChar char="•"/>
        <a:defRPr sz="1350">
          <a:solidFill>
            <a:schemeClr val="tx1"/>
          </a:solidFill>
          <a:latin typeface="+mj-lt"/>
          <a:cs typeface="Calibri" panose="020F0502020204030204" pitchFamily="34" charset="0"/>
        </a:defRPr>
      </a:lvl3pPr>
      <a:lvl4pPr marL="1200150" indent="-171450" algn="l" rtl="0" eaLnBrk="1" fontAlgn="base" hangingPunct="1">
        <a:spcBef>
          <a:spcPct val="20000"/>
        </a:spcBef>
        <a:spcAft>
          <a:spcPct val="0"/>
        </a:spcAft>
        <a:buChar char="–"/>
        <a:defRPr sz="1125">
          <a:solidFill>
            <a:schemeClr val="tx1"/>
          </a:solidFill>
          <a:latin typeface="+mj-lt"/>
          <a:cs typeface="Calibri" panose="020F0502020204030204" pitchFamily="34" charset="0"/>
        </a:defRPr>
      </a:lvl4pPr>
      <a:lvl5pPr marL="1543050" indent="-171450" algn="l" rtl="0" eaLnBrk="1" fontAlgn="base" hangingPunct="1">
        <a:spcBef>
          <a:spcPct val="20000"/>
        </a:spcBef>
        <a:spcAft>
          <a:spcPct val="0"/>
        </a:spcAft>
        <a:buChar char="»"/>
        <a:defRPr sz="900">
          <a:solidFill>
            <a:schemeClr val="tx1"/>
          </a:solidFill>
          <a:latin typeface="+mj-lt"/>
          <a:cs typeface="Calibri" panose="020F0502020204030204" pitchFamily="34" charset="0"/>
        </a:defRPr>
      </a:lvl5pPr>
      <a:lvl6pPr marL="18859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6pPr>
      <a:lvl7pPr marL="22288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7pPr>
      <a:lvl8pPr marL="25717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8pPr>
      <a:lvl9pPr marL="2914650" indent="-171450" algn="l" rtl="0" eaLnBrk="1" fontAlgn="base" hangingPunct="1">
        <a:spcBef>
          <a:spcPct val="20000"/>
        </a:spcBef>
        <a:spcAft>
          <a:spcPct val="0"/>
        </a:spcAft>
        <a:buChar char="»"/>
        <a:defRPr sz="15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en.wikipedia.org/wiki/Tommy_Page_(album)" TargetMode="Externa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6"/>
          <p:cNvSpPr txBox="1">
            <a:spLocks noGrp="1" noChangeArrowheads="1"/>
          </p:cNvSpPr>
          <p:nvPr>
            <p:ph type="ctrTitle"/>
          </p:nvPr>
        </p:nvSpPr>
        <p:spPr bwMode="auto">
          <a:xfrm>
            <a:off x="1449238" y="1875733"/>
            <a:ext cx="7694762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4000" dirty="0">
                <a:solidFill>
                  <a:srgbClr val="FFFF00"/>
                </a:solidFill>
              </a:rPr>
              <a:t>Digital Security and Forensics</a:t>
            </a:r>
            <a:br>
              <a:rPr lang="en-US" sz="4800" dirty="0">
                <a:solidFill>
                  <a:srgbClr val="FFFF00"/>
                </a:solidFill>
              </a:rPr>
            </a:br>
            <a:r>
              <a:rPr lang="en-US" sz="1600" dirty="0">
                <a:solidFill>
                  <a:srgbClr val="FFFF00"/>
                </a:solidFill>
              </a:rPr>
              <a:t>AICT006-4-2-DSF Version 1</a:t>
            </a:r>
            <a:endParaRPr lang="en-US" sz="1400" dirty="0">
              <a:solidFill>
                <a:srgbClr val="FFFF00"/>
              </a:solidFill>
            </a:endParaRPr>
          </a:p>
        </p:txBody>
      </p:sp>
      <p:sp>
        <p:nvSpPr>
          <p:cNvPr id="4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</a:rPr>
              <a:t>Introduction and 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461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norm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800" b="1" u="sng" dirty="0">
                <a:solidFill>
                  <a:schemeClr val="tx2"/>
                </a:solidFill>
              </a:rPr>
              <a:t>Course Content Outline</a:t>
            </a:r>
            <a:endParaRPr lang="en-US" altLang="en-US" sz="2800" u="sng" dirty="0">
              <a:solidFill>
                <a:schemeClr val="tx2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 wrap="square" anchor="t">
            <a:normAutofit fontScale="62500" lnSpcReduction="20000"/>
          </a:bodyPr>
          <a:lstStyle/>
          <a:p>
            <a:pPr>
              <a:spcAft>
                <a:spcPts val="600"/>
              </a:spcAft>
              <a:defRPr/>
            </a:pPr>
            <a:r>
              <a:rPr lang="en-GB" dirty="0"/>
              <a:t>Slide &lt;</a:t>
            </a:r>
            <a:fld id="{5ED87BFF-B4CB-4CD9-812C-BD946A8D9680}" type="slidenum">
              <a:rPr lang="en-GB" smtClean="0"/>
              <a:pPr>
                <a:spcAft>
                  <a:spcPts val="600"/>
                </a:spcAft>
                <a:defRPr/>
              </a:pPr>
              <a:t>10</a:t>
            </a:fld>
            <a:r>
              <a:rPr lang="en-GB" dirty="0"/>
              <a:t>&gt; of 20</a:t>
            </a: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4E498AA-CF80-4255-9951-8B66DAB0D798}"/>
              </a:ext>
            </a:extLst>
          </p:cNvPr>
          <p:cNvSpPr/>
          <p:nvPr/>
        </p:nvSpPr>
        <p:spPr bwMode="auto">
          <a:xfrm>
            <a:off x="468314" y="2239962"/>
            <a:ext cx="3868740" cy="4460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Security Concepts</a:t>
            </a:r>
            <a:endParaRPr lang="en-MY" sz="1600" b="0" i="0" u="none" strike="noStrike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179781-A960-480D-A498-8A1A5D26F8E1}"/>
              </a:ext>
            </a:extLst>
          </p:cNvPr>
          <p:cNvSpPr/>
          <p:nvPr/>
        </p:nvSpPr>
        <p:spPr bwMode="auto">
          <a:xfrm>
            <a:off x="468314" y="2786856"/>
            <a:ext cx="3868740" cy="4460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Cybersecurity Threats Landscape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E960735-0A79-4786-9464-13E406C4FCDA}"/>
              </a:ext>
            </a:extLst>
          </p:cNvPr>
          <p:cNvSpPr/>
          <p:nvPr/>
        </p:nvSpPr>
        <p:spPr bwMode="auto">
          <a:xfrm>
            <a:off x="468314" y="3355181"/>
            <a:ext cx="3868740" cy="4460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Cryptography &amp; PKI</a:t>
            </a:r>
            <a:endParaRPr lang="en-MY" sz="1600" b="0" i="0" u="none" strike="noStrike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D40A311-3E6F-4BF3-BAD1-DF2C3F5B4DD9}"/>
              </a:ext>
            </a:extLst>
          </p:cNvPr>
          <p:cNvSpPr/>
          <p:nvPr/>
        </p:nvSpPr>
        <p:spPr bwMode="auto">
          <a:xfrm>
            <a:off x="468314" y="3911600"/>
            <a:ext cx="3868740" cy="4460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Identity and Access Management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896597-6A7C-48B6-AAF2-2F0E0DD67696}"/>
              </a:ext>
            </a:extLst>
          </p:cNvPr>
          <p:cNvSpPr/>
          <p:nvPr/>
        </p:nvSpPr>
        <p:spPr bwMode="auto">
          <a:xfrm>
            <a:off x="468314" y="4447382"/>
            <a:ext cx="3868740" cy="4460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Security Policies, Standards, and Compliance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A74A64B-DFC9-47EA-A697-67AA8EA6B89A}"/>
              </a:ext>
            </a:extLst>
          </p:cNvPr>
          <p:cNvSpPr/>
          <p:nvPr/>
        </p:nvSpPr>
        <p:spPr bwMode="auto">
          <a:xfrm>
            <a:off x="457200" y="4983164"/>
            <a:ext cx="3868740" cy="4460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Risk Management and Privacy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2361B7-C858-438E-B10B-0448AA3DFF1A}"/>
              </a:ext>
            </a:extLst>
          </p:cNvPr>
          <p:cNvSpPr/>
          <p:nvPr/>
        </p:nvSpPr>
        <p:spPr bwMode="auto">
          <a:xfrm>
            <a:off x="457200" y="5518946"/>
            <a:ext cx="3868740" cy="44608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Digital Forensics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071B64-161C-40A7-8505-ADE758F68BFC}"/>
              </a:ext>
            </a:extLst>
          </p:cNvPr>
          <p:cNvSpPr/>
          <p:nvPr/>
        </p:nvSpPr>
        <p:spPr bwMode="auto">
          <a:xfrm>
            <a:off x="4583114" y="2245517"/>
            <a:ext cx="4291018" cy="4405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Malicious Code</a:t>
            </a:r>
            <a:endParaRPr lang="en-MY" sz="1600" b="0" i="0" u="none" strike="noStrike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B7A88BF-94D2-4868-B026-CB8ED7D55DFA}"/>
              </a:ext>
            </a:extLst>
          </p:cNvPr>
          <p:cNvSpPr/>
          <p:nvPr/>
        </p:nvSpPr>
        <p:spPr bwMode="auto">
          <a:xfrm>
            <a:off x="4591051" y="2816224"/>
            <a:ext cx="4291018" cy="4405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Social Engineering, Physical and Password Attacks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8E55376-7B84-44F2-8AD5-DE62A127E47C}"/>
              </a:ext>
            </a:extLst>
          </p:cNvPr>
          <p:cNvSpPr/>
          <p:nvPr/>
        </p:nvSpPr>
        <p:spPr bwMode="auto">
          <a:xfrm>
            <a:off x="4591051" y="3355181"/>
            <a:ext cx="4291018" cy="4405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Vulnerability Assessment and Testing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FD4B46C-3D0E-496D-9A9A-6793B627A2D9}"/>
              </a:ext>
            </a:extLst>
          </p:cNvPr>
          <p:cNvSpPr/>
          <p:nvPr/>
        </p:nvSpPr>
        <p:spPr bwMode="auto">
          <a:xfrm>
            <a:off x="4573590" y="3928268"/>
            <a:ext cx="4291018" cy="4405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Incidents Respond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870CE60-B955-4DC6-B65B-B6AF73FCF130}"/>
              </a:ext>
            </a:extLst>
          </p:cNvPr>
          <p:cNvSpPr/>
          <p:nvPr/>
        </p:nvSpPr>
        <p:spPr bwMode="auto">
          <a:xfrm>
            <a:off x="4557716" y="4460875"/>
            <a:ext cx="4291018" cy="4405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 Acquisition and Data Recovery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61FC44A-6A0A-4CBA-BA9B-9EEDC124E29C}"/>
              </a:ext>
            </a:extLst>
          </p:cNvPr>
          <p:cNvSpPr/>
          <p:nvPr/>
        </p:nvSpPr>
        <p:spPr bwMode="auto">
          <a:xfrm>
            <a:off x="4557716" y="4979193"/>
            <a:ext cx="4291018" cy="4405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 Hiding and Obfuscation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9BF996C-F4CF-4280-AB66-274BB44C3C5B}"/>
              </a:ext>
            </a:extLst>
          </p:cNvPr>
          <p:cNvSpPr/>
          <p:nvPr/>
        </p:nvSpPr>
        <p:spPr bwMode="auto">
          <a:xfrm>
            <a:off x="4557716" y="5503067"/>
            <a:ext cx="4291018" cy="44053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MY" sz="1600" u="none" strike="noStrike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Forensic Tools and Techniques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15DE79D-7AC1-4675-AA62-855BBDF1F9C0}"/>
              </a:ext>
            </a:extLst>
          </p:cNvPr>
          <p:cNvSpPr/>
          <p:nvPr/>
        </p:nvSpPr>
        <p:spPr bwMode="auto">
          <a:xfrm>
            <a:off x="468314" y="1704180"/>
            <a:ext cx="3868740" cy="446088"/>
          </a:xfrm>
          <a:prstGeom prst="rect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MY" sz="160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Lecture</a:t>
            </a:r>
            <a:endParaRPr lang="en-MY" sz="1600" b="0" i="0" u="none" strike="noStrike" dirty="0">
              <a:solidFill>
                <a:schemeClr val="bg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330C8F7-81AB-4DD1-BD0F-0C7774DB9B6D}"/>
              </a:ext>
            </a:extLst>
          </p:cNvPr>
          <p:cNvSpPr/>
          <p:nvPr/>
        </p:nvSpPr>
        <p:spPr bwMode="auto">
          <a:xfrm>
            <a:off x="4583114" y="1695446"/>
            <a:ext cx="4291018" cy="440533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MY" sz="160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Tutorial / Assignment</a:t>
            </a:r>
          </a:p>
        </p:txBody>
      </p:sp>
    </p:spTree>
    <p:extLst>
      <p:ext uri="{BB962C8B-B14F-4D97-AF65-F5344CB8AC3E}">
        <p14:creationId xmlns:p14="http://schemas.microsoft.com/office/powerpoint/2010/main" val="3524223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89857326-8AB3-4067-8D4D-E19CC65FE0BB}" type="slidenum">
              <a:rPr lang="en-GB" smtClean="0"/>
              <a:t>11</a:t>
            </a:fld>
            <a:r>
              <a:rPr lang="en-GB" dirty="0"/>
              <a:t>› of 13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579438" y="573088"/>
            <a:ext cx="679926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eaLnBrk="1" hangingPunct="1">
              <a:buClr>
                <a:srgbClr val="FF0000"/>
              </a:buClr>
            </a:pPr>
            <a:r>
              <a:rPr lang="en-US" altLang="en-US" sz="2800" b="1" dirty="0">
                <a:latin typeface="Century Gothic" panose="020B0502020202020204" pitchFamily="34" charset="0"/>
              </a:rPr>
              <a:t>	</a:t>
            </a:r>
            <a:r>
              <a:rPr lang="en-US" altLang="en-US" sz="3200" b="1" u="sng" dirty="0">
                <a:latin typeface="Century Gothic" panose="020B0502020202020204" pitchFamily="34" charset="0"/>
              </a:rPr>
              <a:t>Achievement requirements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006" y="1544527"/>
            <a:ext cx="7096259" cy="417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8273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445091" y="553750"/>
            <a:ext cx="51235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latin typeface="Century Gothic" panose="020B0502020202020204" pitchFamily="34" charset="0"/>
              </a:rPr>
              <a:t>What is expected of you </a:t>
            </a:r>
            <a:endParaRPr lang="en-US" altLang="en-US" sz="3200" u="sng" dirty="0">
              <a:latin typeface="Century Gothic" panose="020B0502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172C3D5C-D4DE-426D-B73F-C74C193EAEA3}" type="slidenum">
              <a:rPr lang="en-GB" smtClean="0"/>
              <a:t>12</a:t>
            </a:fld>
            <a:r>
              <a:rPr lang="en-GB" dirty="0"/>
              <a:t>› of 13</a:t>
            </a: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445091" y="553750"/>
            <a:ext cx="51235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742950" indent="-28575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kern="0">
                <a:latin typeface="Century Gothic" panose="020B0502020202020204" pitchFamily="34" charset="0"/>
              </a:rPr>
              <a:t>What is expected of you </a:t>
            </a:r>
            <a:endParaRPr lang="en-US" altLang="en-US" sz="3200" u="sng" kern="0" dirty="0">
              <a:latin typeface="Century Gothic" panose="020B0502020202020204" pitchFamily="34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250670" y="1640458"/>
            <a:ext cx="8642660" cy="411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2400" b="1" kern="0" dirty="0">
                <a:latin typeface="Century Gothic" panose="020B0502020202020204" pitchFamily="34" charset="0"/>
              </a:rPr>
              <a:t>You should abide by all the rules &amp; regulations of APU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/>
              <a:t>Proper attire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/>
              <a:t>No speaking of dialects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/>
              <a:t>Attendance is compulsory and valid medical certificates or letters from parents /guardians must support any absence from class.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/>
              <a:t>Three lateness will be equal to one absence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/>
              <a:t>All pagers and handphones should be turned off during lectures.</a:t>
            </a:r>
          </a:p>
          <a:p>
            <a:pPr lvl="1" eaLnBrk="1" hangingPunct="1">
              <a:buClr>
                <a:srgbClr val="FF0000"/>
              </a:buClr>
              <a:buFont typeface="Wingdings" panose="05000000000000000000" pitchFamily="2" charset="2"/>
              <a:buNone/>
            </a:pPr>
            <a:endParaRPr lang="en-US" altLang="en-US" sz="2000" b="1" kern="0" dirty="0"/>
          </a:p>
          <a:p>
            <a:pPr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endParaRPr lang="en-US" alt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3183322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445091" y="553750"/>
            <a:ext cx="51235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latin typeface="Century Gothic" panose="020B0502020202020204" pitchFamily="34" charset="0"/>
              </a:rPr>
              <a:t>What is expected of you </a:t>
            </a:r>
            <a:endParaRPr lang="en-US" altLang="en-US" sz="3200" u="sng" dirty="0">
              <a:latin typeface="Century Gothic" panose="020B0502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172C3D5C-D4DE-426D-B73F-C74C193EAEA3}" type="slidenum">
              <a:rPr lang="en-GB" smtClean="0"/>
              <a:t>13</a:t>
            </a:fld>
            <a:r>
              <a:rPr lang="en-GB" dirty="0"/>
              <a:t>› of 13</a:t>
            </a:r>
          </a:p>
        </p:txBody>
      </p:sp>
      <p:sp>
        <p:nvSpPr>
          <p:cNvPr id="5" name="Text Box 3"/>
          <p:cNvSpPr txBox="1">
            <a:spLocks noChangeArrowheads="1"/>
          </p:cNvSpPr>
          <p:nvPr/>
        </p:nvSpPr>
        <p:spPr bwMode="auto">
          <a:xfrm>
            <a:off x="1445091" y="553750"/>
            <a:ext cx="51235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742950" indent="-28575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kern="0">
                <a:latin typeface="Century Gothic" panose="020B0502020202020204" pitchFamily="34" charset="0"/>
              </a:rPr>
              <a:t>What is expected of you </a:t>
            </a:r>
            <a:endParaRPr lang="en-US" altLang="en-US" sz="3200" u="sng" kern="0" dirty="0">
              <a:latin typeface="Century Gothic" panose="020B0502020202020204" pitchFamily="34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250670" y="1640458"/>
            <a:ext cx="8642660" cy="4179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altLang="en-US" sz="2400" b="1" kern="0" dirty="0">
                <a:latin typeface="Century Gothic" panose="020B0502020202020204" pitchFamily="34" charset="0"/>
              </a:rPr>
              <a:t>Additional do and don’ts due during Online Digital Learning (ODL) Session: 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>
                <a:solidFill>
                  <a:srgbClr val="FF0000"/>
                </a:solidFill>
              </a:rPr>
              <a:t>Join the session on time (Meeting list will be downloaded at any time after 15mins session start if join after 15mins without any reason attendance mark as late).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>
                <a:solidFill>
                  <a:srgbClr val="FF0000"/>
                </a:solidFill>
              </a:rPr>
              <a:t>Attendance – automatically / manually.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>
                <a:solidFill>
                  <a:srgbClr val="FF0000"/>
                </a:solidFill>
              </a:rPr>
              <a:t>Mute your mic – when not in use.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>
                <a:solidFill>
                  <a:srgbClr val="FF0000"/>
                </a:solidFill>
              </a:rPr>
              <a:t>Q &amp; A session please use your mic instead of meeting chat.</a:t>
            </a:r>
          </a:p>
          <a:p>
            <a:pPr lvl="1" eaLnBrk="1" hangingPunct="1">
              <a:buClr>
                <a:srgbClr val="3366FF"/>
              </a:buClr>
              <a:buFont typeface="Wingdings" panose="05000000000000000000" pitchFamily="2" charset="2"/>
              <a:buChar char="Ø"/>
            </a:pPr>
            <a:r>
              <a:rPr lang="en-US" altLang="en-US" sz="2000" b="1" kern="0" dirty="0">
                <a:solidFill>
                  <a:srgbClr val="FF0000"/>
                </a:solidFill>
              </a:rPr>
              <a:t>Participate / engage in the teaching and learning session.</a:t>
            </a:r>
          </a:p>
          <a:p>
            <a:pPr lvl="1" eaLnBrk="1" hangingPunct="1">
              <a:buClr>
                <a:srgbClr val="FF0000"/>
              </a:buClr>
              <a:buFont typeface="Wingdings" panose="05000000000000000000" pitchFamily="2" charset="2"/>
              <a:buNone/>
            </a:pPr>
            <a:endParaRPr lang="en-US" altLang="en-US" sz="2000" b="1" kern="0" dirty="0"/>
          </a:p>
          <a:p>
            <a:pPr eaLnBrk="1" hangingPunct="1">
              <a:buClr>
                <a:srgbClr val="FF0000"/>
              </a:buClr>
              <a:buFont typeface="Wingdings" panose="05000000000000000000" pitchFamily="2" charset="2"/>
              <a:buChar char="§"/>
            </a:pPr>
            <a:endParaRPr lang="en-US" altLang="en-US" sz="2800" kern="0" dirty="0"/>
          </a:p>
        </p:txBody>
      </p:sp>
    </p:spTree>
    <p:extLst>
      <p:ext uri="{BB962C8B-B14F-4D97-AF65-F5344CB8AC3E}">
        <p14:creationId xmlns:p14="http://schemas.microsoft.com/office/powerpoint/2010/main" val="2060091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&lt;</a:t>
            </a:r>
            <a:fld id="{73A0031A-C082-45A2-A7FB-B1B482A5E816}" type="slidenum">
              <a:rPr lang="en-GB" smtClean="0"/>
              <a:t>14</a:t>
            </a:fld>
            <a:r>
              <a:rPr lang="en-GB" dirty="0"/>
              <a:t>&gt; of 20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616338" y="553750"/>
            <a:ext cx="678102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742950" indent="-28575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kern="0">
                <a:solidFill>
                  <a:srgbClr val="003366"/>
                </a:solidFill>
                <a:latin typeface="Century Gothic" panose="020B0502020202020204" pitchFamily="34" charset="0"/>
              </a:rPr>
              <a:t>What support is available for you</a:t>
            </a:r>
            <a:r>
              <a:rPr lang="en-US" altLang="en-US" sz="3200" b="1" kern="0">
                <a:solidFill>
                  <a:srgbClr val="003366"/>
                </a:solidFill>
                <a:latin typeface="Century Gothic" panose="020B0502020202020204" pitchFamily="34" charset="0"/>
              </a:rPr>
              <a:t> </a:t>
            </a:r>
            <a:endParaRPr lang="en-US" altLang="en-US" sz="3200" kern="0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325438" y="1205626"/>
            <a:ext cx="8589962" cy="496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8001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l" rtl="0" eaLnBrk="0" fontAlgn="base" hangingPunct="0">
              <a:spcBef>
                <a:spcPct val="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buClr>
                <a:schemeClr val="tx1"/>
              </a:buClr>
              <a:buFont typeface="+mj-lt"/>
              <a:buAutoNum type="arabicPeriod"/>
            </a:pPr>
            <a:r>
              <a:rPr lang="en-US" altLang="en-US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Consultation hours (Refer to the i-consult system)</a:t>
            </a:r>
          </a:p>
          <a:p>
            <a:pPr eaLnBrk="1" hangingPunct="1">
              <a:buClr>
                <a:schemeClr val="tx1"/>
              </a:buClr>
              <a:buFont typeface="+mj-lt"/>
              <a:buAutoNum type="arabicPeriod"/>
            </a:pPr>
            <a:endParaRPr lang="en-US" altLang="en-US" sz="1800" kern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eaLnBrk="1" hangingPunct="1">
              <a:buClr>
                <a:schemeClr val="tx1"/>
              </a:buClr>
              <a:buFont typeface="+mj-lt"/>
              <a:buAutoNum type="arabicPeriod"/>
            </a:pPr>
            <a:r>
              <a:rPr lang="en-US" altLang="en-US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Resources</a:t>
            </a:r>
          </a:p>
          <a:p>
            <a:pPr lvl="1" eaLnBrk="1" hangingPunct="1">
              <a:buClr>
                <a:schemeClr val="tx1"/>
              </a:buClr>
              <a:buFont typeface="+mj-lt"/>
              <a:buAutoNum type="alphaLcPeriod"/>
            </a:pPr>
            <a:r>
              <a:rPr lang="en-US" altLang="en-US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Tutorials Materials</a:t>
            </a:r>
          </a:p>
          <a:p>
            <a:pPr lvl="2" eaLnBrk="1" hangingPunct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altLang="en-US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MS Teams announcement</a:t>
            </a:r>
          </a:p>
          <a:p>
            <a:pPr lvl="2" eaLnBrk="1" hangingPunct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altLang="en-US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Moodle</a:t>
            </a:r>
          </a:p>
          <a:p>
            <a:pPr lvl="1" eaLnBrk="1" hangingPunct="1">
              <a:buClr>
                <a:schemeClr val="tx1"/>
              </a:buClr>
              <a:buFont typeface="+mj-lt"/>
              <a:buAutoNum type="alphaLcPeriod"/>
            </a:pPr>
            <a:r>
              <a:rPr lang="en-US" altLang="en-US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Reference material</a:t>
            </a:r>
          </a:p>
          <a:p>
            <a:pPr lvl="1" eaLnBrk="1" hangingPunct="1">
              <a:buClr>
                <a:schemeClr val="tx1"/>
              </a:buClr>
              <a:buFont typeface="+mj-lt"/>
              <a:buAutoNum type="alphaLcPeriod"/>
            </a:pPr>
            <a:r>
              <a:rPr lang="en-US" altLang="en-US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Essential Reading </a:t>
            </a:r>
          </a:p>
          <a:p>
            <a:pPr lvl="2" eaLnBrk="1" hangingPunct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Chapple, M.,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Seidl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D. (2021). CompTIA Security+ Study Guide: Exam SY0-601. 8th ed. John Wiley &amp; Sons. USA. ISBN: 978-1119736257</a:t>
            </a:r>
          </a:p>
          <a:p>
            <a:pPr lvl="2"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Nelson, B., Philips, A. and </a:t>
            </a:r>
            <a:r>
              <a:rPr lang="en-US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Steuart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, C. (2019) Guide To Computer Forensics and Investigations - Standalone Book. 6th ed. Cengage. USA. ISBN: 978-1337568944</a:t>
            </a:r>
          </a:p>
          <a:p>
            <a:pPr lvl="2"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Introduction to security and network forensics Technologies, William J. Buchanan 2011, CRC Press ISBN 9780849335686 </a:t>
            </a:r>
          </a:p>
          <a:p>
            <a:pPr lvl="1">
              <a:spcBef>
                <a:spcPct val="0"/>
              </a:spcBef>
              <a:buFont typeface="+mj-lt"/>
              <a:buAutoNum type="alphaLcPeriod"/>
            </a:pPr>
            <a:r>
              <a:rPr lang="en-US" altLang="en-US" sz="1800" kern="0" dirty="0">
                <a:latin typeface="Calibri" panose="020F0502020204030204" pitchFamily="34" charset="0"/>
                <a:cs typeface="Calibri" panose="020F0502020204030204" pitchFamily="34" charset="0"/>
              </a:rPr>
              <a:t>Internet resources </a:t>
            </a:r>
          </a:p>
        </p:txBody>
      </p:sp>
    </p:spTree>
    <p:extLst>
      <p:ext uri="{BB962C8B-B14F-4D97-AF65-F5344CB8AC3E}">
        <p14:creationId xmlns:p14="http://schemas.microsoft.com/office/powerpoint/2010/main" val="932852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&lt;</a:t>
            </a:r>
            <a:fld id="{73A0031A-C082-45A2-A7FB-B1B482A5E816}" type="slidenum">
              <a:rPr lang="en-GB" smtClean="0"/>
              <a:t>15</a:t>
            </a:fld>
            <a:r>
              <a:rPr lang="en-GB" dirty="0"/>
              <a:t>&gt; of 20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058B686-15F0-4ACE-8708-1247C6F1839A}"/>
              </a:ext>
            </a:extLst>
          </p:cNvPr>
          <p:cNvSpPr/>
          <p:nvPr/>
        </p:nvSpPr>
        <p:spPr bwMode="auto">
          <a:xfrm>
            <a:off x="419099" y="1484867"/>
            <a:ext cx="4554926" cy="4291639"/>
          </a:xfrm>
          <a:prstGeom prst="rect">
            <a:avLst/>
          </a:prstGeom>
          <a:solidFill>
            <a:schemeClr val="tx2">
              <a:lumMod val="75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And when you need a shoulder to cry on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When you need a friend to rely on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When the whole world is gone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You won't be alone, cause I'll be here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I'll be your shoulder to cry on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I'll be here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I'll be a friend to rely on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When the whole world is gone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You won't be alone, cause I'll be 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</a:rPr>
              <a:t>her</a:t>
            </a:r>
            <a:r>
              <a:rPr lang="en-US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u="none" strike="noStrike" cap="none" normalizeH="0" baseline="0" dirty="0">
              <a:ln>
                <a:noFill/>
              </a:ln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b="0" i="0" dirty="0"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u="none" strike="noStrike" cap="none" normalizeH="0" baseline="0" dirty="0">
              <a:ln>
                <a:noFill/>
              </a:ln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1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from the album </a:t>
            </a:r>
            <a:r>
              <a:rPr lang="en-US" b="1" i="1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  <a:hlinkClick r:id="rId2" tooltip="Tommy Page (album)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Tommy Page</a:t>
            </a:r>
            <a:r>
              <a:rPr lang="en-US" b="1" i="1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(1988)</a:t>
            </a:r>
            <a:endParaRPr kumimoji="0" lang="en-MY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26033A-A0FE-4B2C-BD7A-E19551FF52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955058"/>
            <a:ext cx="4152901" cy="1821448"/>
          </a:xfrm>
          <a:prstGeom prst="rect">
            <a:avLst/>
          </a:prstGeom>
        </p:spPr>
      </p:pic>
      <p:pic>
        <p:nvPicPr>
          <p:cNvPr id="9" name="Picture 8" descr="A group of people jumping&#10;&#10;Description automatically generated with low confidence">
            <a:extLst>
              <a:ext uri="{FF2B5EF4-FFF2-40B4-BE49-F238E27FC236}">
                <a16:creationId xmlns:a16="http://schemas.microsoft.com/office/drawing/2014/main" id="{1414454E-BB12-4CC4-BC73-696F5B14E5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438903"/>
            <a:ext cx="4383566" cy="242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69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497A3687-F671-4E59-AAEA-9A73AD9DCA18}" type="slidenum">
              <a:rPr lang="en-GB" smtClean="0"/>
              <a:t>16</a:t>
            </a:fld>
            <a:r>
              <a:rPr lang="en-GB" dirty="0"/>
              <a:t>› of 13</a:t>
            </a: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590800" y="2286000"/>
            <a:ext cx="4968875" cy="155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9600"/>
              <a:t>Q &amp; A</a:t>
            </a:r>
          </a:p>
        </p:txBody>
      </p:sp>
      <p:sp>
        <p:nvSpPr>
          <p:cNvPr id="7" name="Text Box 3"/>
          <p:cNvSpPr txBox="1">
            <a:spLocks noChangeArrowheads="1"/>
          </p:cNvSpPr>
          <p:nvPr/>
        </p:nvSpPr>
        <p:spPr bwMode="auto">
          <a:xfrm>
            <a:off x="1719263" y="411163"/>
            <a:ext cx="596509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solidFill>
                  <a:srgbClr val="003366"/>
                </a:solidFill>
                <a:latin typeface="Century Gothic" panose="020B0502020202020204" pitchFamily="34" charset="0"/>
              </a:rPr>
              <a:t>Question and answer session</a:t>
            </a:r>
            <a:endParaRPr lang="en-US" altLang="en-US" sz="3200" u="sng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51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363" y="1697038"/>
            <a:ext cx="8229600" cy="693737"/>
          </a:xfrm>
        </p:spPr>
        <p:txBody>
          <a:bodyPr/>
          <a:lstStyle/>
          <a:p>
            <a:r>
              <a:rPr lang="en-US" dirty="0"/>
              <a:t>Week 1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3200" b="1" u="sng" dirty="0">
                <a:solidFill>
                  <a:schemeClr val="tx1"/>
                </a:solidFill>
                <a:latin typeface="Century Gothic" panose="020B0502020202020204" pitchFamily="34" charset="0"/>
              </a:rPr>
              <a:t>What we will cover next</a:t>
            </a:r>
            <a:endParaRPr lang="en-US" sz="3200" dirty="0">
              <a:solidFill>
                <a:schemeClr val="tx1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0ABE1E9F-02F4-4394-91B7-E86C157C17E1}" type="slidenum">
              <a:rPr lang="en-GB" smtClean="0"/>
              <a:t>17</a:t>
            </a:fld>
            <a:r>
              <a:rPr lang="en-GB" dirty="0"/>
              <a:t>› of 13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21D4D8C-DA83-458B-9DA1-9FFDBA1968B5}"/>
              </a:ext>
            </a:extLst>
          </p:cNvPr>
          <p:cNvSpPr/>
          <p:nvPr/>
        </p:nvSpPr>
        <p:spPr bwMode="auto">
          <a:xfrm>
            <a:off x="1112837" y="2324100"/>
            <a:ext cx="7543800" cy="904876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25425" dist="50800" dir="5220000" algn="ctr">
              <a:srgbClr val="000000">
                <a:alpha val="33000"/>
              </a:srgbClr>
            </a:outerShdw>
          </a:effectLst>
          <a:scene3d>
            <a:camera prst="perspectiveFront" fov="3300000">
              <a:rot lat="486000" lon="19530000" rev="174000"/>
            </a:camera>
            <a:lightRig rig="harsh" dir="t">
              <a:rot lat="0" lon="0" rev="3000000"/>
            </a:lightRig>
          </a:scene3d>
          <a:sp3d extrusionH="254000" contourW="19050">
            <a:bevelT w="82550" h="44450" prst="angle"/>
            <a:bevelB w="82550" h="44450" prst="angle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Security Concepts</a:t>
            </a:r>
          </a:p>
        </p:txBody>
      </p:sp>
    </p:spTree>
    <p:extLst>
      <p:ext uri="{BB962C8B-B14F-4D97-AF65-F5344CB8AC3E}">
        <p14:creationId xmlns:p14="http://schemas.microsoft.com/office/powerpoint/2010/main" val="129949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Lecturer Name: </a:t>
            </a:r>
            <a:r>
              <a:rPr lang="en-US" altLang="en-US" sz="2800" u="sng" kern="0" dirty="0">
                <a:latin typeface="Calibri" panose="020F0502020204030204" pitchFamily="34" charset="0"/>
                <a:cs typeface="Calibri" panose="020F0502020204030204" pitchFamily="34" charset="0"/>
              </a:rPr>
              <a:t>Reshiwaran Jegatheswaran</a:t>
            </a:r>
          </a:p>
          <a:p>
            <a:pPr>
              <a:buFontTx/>
              <a:buNone/>
            </a:pPr>
            <a:r>
              <a:rPr lang="en-US" altLang="en-US" sz="2800" kern="0" dirty="0">
                <a:latin typeface="Calibri" panose="020F0502020204030204" pitchFamily="34" charset="0"/>
                <a:cs typeface="Calibri" panose="020F0502020204030204" pitchFamily="34" charset="0"/>
              </a:rPr>
              <a:t>Email: </a:t>
            </a:r>
            <a:r>
              <a:rPr lang="en-US" altLang="en-US" sz="2800" u="sng" kern="0" dirty="0">
                <a:latin typeface="Calibri" panose="020F0502020204030204" pitchFamily="34" charset="0"/>
                <a:cs typeface="Calibri" panose="020F0502020204030204" pitchFamily="34" charset="0"/>
              </a:rPr>
              <a:t>reshiwaran@staffemail.apu.edu.my</a:t>
            </a:r>
          </a:p>
          <a:p>
            <a:pPr marL="0" indent="0">
              <a:buNone/>
            </a:pP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2F177EA1-4C5B-4DF0-845C-8317E348FF97}" type="slidenum">
              <a:rPr lang="en-GB" smtClean="0"/>
              <a:t>2</a:t>
            </a:fld>
            <a:r>
              <a:rPr lang="en-GB" dirty="0"/>
              <a:t>› of 13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976213" y="553750"/>
            <a:ext cx="60612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742950" indent="-28575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kern="0" dirty="0">
                <a:solidFill>
                  <a:srgbClr val="003366"/>
                </a:solidFill>
                <a:latin typeface="Century Gothic" panose="020B0502020202020204" pitchFamily="34" charset="0"/>
              </a:rPr>
              <a:t>Lecturer Information (Lecture)</a:t>
            </a:r>
          </a:p>
        </p:txBody>
      </p:sp>
    </p:spTree>
    <p:extLst>
      <p:ext uri="{BB962C8B-B14F-4D97-AF65-F5344CB8AC3E}">
        <p14:creationId xmlns:p14="http://schemas.microsoft.com/office/powerpoint/2010/main" val="417124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None</a:t>
            </a:r>
            <a:endParaRPr lang="en-US" altLang="en-US" b="1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</a:t>
            </a:r>
            <a:fld id="{2F177EA1-4C5B-4DF0-845C-8317E348FF97}" type="slidenum">
              <a:rPr lang="en-GB" smtClean="0"/>
              <a:t>3</a:t>
            </a:fld>
            <a:r>
              <a:rPr lang="en-GB" dirty="0"/>
              <a:t>› of 13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954572" y="553750"/>
            <a:ext cx="610455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  <a:lvl2pPr marL="742950" indent="-28575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kern="0">
                <a:solidFill>
                  <a:srgbClr val="003366"/>
                </a:solidFill>
                <a:latin typeface="Century Gothic" panose="020B0502020202020204" pitchFamily="34" charset="0"/>
              </a:rPr>
              <a:t>Pre-requisites for this module </a:t>
            </a:r>
            <a:endParaRPr lang="en-US" altLang="en-US" sz="3200" b="1" u="sng" kern="0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302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3068133" y="553750"/>
            <a:ext cx="187743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solidFill>
                  <a:srgbClr val="003366"/>
                </a:solidFill>
                <a:latin typeface="Century Gothic" panose="020B0502020202020204" pitchFamily="34" charset="0"/>
              </a:rPr>
              <a:t>Synopsis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E49550E3-E8B6-4802-8EAD-AA9B339C7FFF}" type="slidenum">
              <a:rPr lang="en-GB" smtClean="0"/>
              <a:t>4</a:t>
            </a:fld>
            <a:r>
              <a:rPr lang="en-GB" dirty="0"/>
              <a:t>› of 13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180E2A7-8CFD-4659-8721-3831431705EE}"/>
              </a:ext>
            </a:extLst>
          </p:cNvPr>
          <p:cNvSpPr/>
          <p:nvPr/>
        </p:nvSpPr>
        <p:spPr bwMode="auto">
          <a:xfrm>
            <a:off x="428625" y="1463676"/>
            <a:ext cx="8286750" cy="4810124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42900" marR="0" indent="-3429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This module is an introduction to a range of technologies associated with computer security and digital forensics. </a:t>
            </a:r>
          </a:p>
          <a:p>
            <a:pPr marL="342900" marR="0" indent="-3429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en-US" sz="2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342900" marR="0" indent="-3429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It will expose students to tools and mechanisms in achieving an ideal information security environment. </a:t>
            </a:r>
          </a:p>
          <a:p>
            <a:pPr marL="342900" marR="0" indent="-3429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en-US" sz="2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342900" marR="0" indent="-3429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Some of the content is mapped to CompTIA Security+ certification to provide knowledge on industry-relevant technologies and practices. </a:t>
            </a:r>
          </a:p>
          <a:p>
            <a:pPr marL="342900" marR="0" indent="-3429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endParaRPr lang="en-US" sz="240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marL="342900" marR="0" indent="-3429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Students will also be guided to perform digital forensics investigations following the correct methodology and process.</a:t>
            </a:r>
            <a:endParaRPr kumimoji="0" lang="en-MY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5808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&lt;</a:t>
            </a:r>
            <a:fld id="{C9AB1BE8-9584-4F32-8719-B2EECF12F4A3}" type="slidenum">
              <a:rPr lang="en-GB" smtClean="0"/>
              <a:t>5</a:t>
            </a:fld>
            <a:r>
              <a:rPr lang="en-GB" dirty="0"/>
              <a:t>&gt; of 20</a:t>
            </a:r>
          </a:p>
        </p:txBody>
      </p:sp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126835" y="449800"/>
            <a:ext cx="67778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3200" b="1" u="sng" dirty="0">
                <a:solidFill>
                  <a:srgbClr val="003366"/>
                </a:solidFill>
                <a:latin typeface="Century Gothic" panose="020B0502020202020204" pitchFamily="34" charset="0"/>
              </a:rPr>
              <a:t>Course Learning outcomes, CLOs</a:t>
            </a:r>
            <a:endParaRPr lang="en-US" altLang="en-US" sz="3200" u="sng" dirty="0">
              <a:solidFill>
                <a:srgbClr val="003366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22949045-A8ED-40FB-978A-84302C88A219}"/>
              </a:ext>
            </a:extLst>
          </p:cNvPr>
          <p:cNvSpPr/>
          <p:nvPr/>
        </p:nvSpPr>
        <p:spPr bwMode="auto">
          <a:xfrm>
            <a:off x="466725" y="1543050"/>
            <a:ext cx="8477250" cy="3152775"/>
          </a:xfrm>
          <a:prstGeom prst="roundRect">
            <a:avLst>
              <a:gd name="adj" fmla="val 10459"/>
            </a:avLst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At the end of this course, YOU should be able to: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none" normalizeH="0" baseline="0" dirty="0">
              <a:ln>
                <a:noFill/>
              </a:ln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marR="0" indent="-4572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Discuss security and forensic techniques and technologies in different scenarios. </a:t>
            </a:r>
          </a:p>
          <a:p>
            <a:pPr marL="457200" marR="0" indent="-4572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Identify the existence of vulnerabilities in the given virtual machine using appropriate tools. 	</a:t>
            </a:r>
          </a:p>
          <a:p>
            <a:pPr marL="457200" marR="0" indent="-4572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Propose appropriate solutions to patch the vulnerabilities. </a:t>
            </a:r>
          </a:p>
          <a:p>
            <a:pPr marL="457200" marR="0" indent="-457200" algn="just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Prepare forensic image file of Random Access Memory (RAM) and Hard Disk Drive (HDD) of the given virtual machine. </a:t>
            </a:r>
            <a:endParaRPr kumimoji="0" lang="en-MY" sz="2000" b="0" i="0" u="none" strike="noStrike" cap="none" normalizeH="0" baseline="0" dirty="0">
              <a:ln>
                <a:noFill/>
              </a:ln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0A7ED1-63AE-4919-8023-B36B14E07C27}"/>
              </a:ext>
            </a:extLst>
          </p:cNvPr>
          <p:cNvSpPr txBox="1"/>
          <p:nvPr/>
        </p:nvSpPr>
        <p:spPr>
          <a:xfrm>
            <a:off x="296168" y="5686424"/>
            <a:ext cx="42195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u="none" strike="noStrike" baseline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CLO - </a:t>
            </a:r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Course Learning Outcomes </a:t>
            </a:r>
            <a:endParaRPr lang="en-US" sz="1800" b="0" i="0" u="none" strike="noStrike" baseline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</a:rPr>
              <a:t>PLO - Programme Learning Outcomes </a:t>
            </a:r>
            <a:endParaRPr lang="en-US" sz="1800" b="0" i="0" u="none" strike="noStrike" baseline="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645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u="sng" dirty="0"/>
              <a:t>Mapping of CLOs with MOEs Domain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&lt;</a:t>
            </a:r>
            <a:fld id="{528BD298-94AA-4D52-93C9-1413E0CAE930}" type="slidenum">
              <a:rPr lang="en-GB" smtClean="0"/>
              <a:pPr>
                <a:defRPr/>
              </a:pPr>
              <a:t>6</a:t>
            </a:fld>
            <a:r>
              <a:rPr lang="en-GB" dirty="0"/>
              <a:t>&gt; of 20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2868" y="5383033"/>
            <a:ext cx="369364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PLO1 - Knowledge and Understanding</a:t>
            </a:r>
          </a:p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PLO4 - Interpersonal Skill</a:t>
            </a:r>
          </a:p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PLO5 - Communication skill</a:t>
            </a:r>
          </a:p>
          <a:p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PLO6 - Digital Skills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FE946A-4F2E-498C-9977-2D3DBFB1C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68" y="1638299"/>
            <a:ext cx="8989420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320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kern="1200" dirty="0"/>
              <a:t>Lecture</a:t>
            </a:r>
          </a:p>
          <a:p>
            <a:r>
              <a:rPr lang="en-US" sz="2800" kern="1200" dirty="0"/>
              <a:t>Tutorial</a:t>
            </a:r>
          </a:p>
          <a:p>
            <a:r>
              <a:rPr lang="en-US" sz="2800" kern="1200" dirty="0"/>
              <a:t>Case Study (Individual and Group)</a:t>
            </a:r>
          </a:p>
          <a:p>
            <a:endParaRPr lang="en-US" sz="2800" kern="1200" dirty="0"/>
          </a:p>
          <a:p>
            <a:pPr marL="0" indent="0">
              <a:buNone/>
            </a:pPr>
            <a:endParaRPr lang="en-US" sz="2400" kern="1200" dirty="0">
              <a:latin typeface="Century Gothic" panose="020B0502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Teaching Strategies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&lt;</a:t>
            </a:r>
            <a:fld id="{528BD298-94AA-4D52-93C9-1413E0CAE930}" type="slidenum">
              <a:rPr lang="en-GB" smtClean="0"/>
              <a:pPr>
                <a:defRPr/>
              </a:pPr>
              <a:t>7</a:t>
            </a:fld>
            <a:r>
              <a:rPr lang="en-GB" dirty="0"/>
              <a:t>&gt; of 20</a:t>
            </a:r>
          </a:p>
        </p:txBody>
      </p:sp>
    </p:spTree>
    <p:extLst>
      <p:ext uri="{BB962C8B-B14F-4D97-AF65-F5344CB8AC3E}">
        <p14:creationId xmlns:p14="http://schemas.microsoft.com/office/powerpoint/2010/main" val="3207339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775" y="1854558"/>
            <a:ext cx="8229600" cy="3660104"/>
          </a:xfrm>
        </p:spPr>
        <p:txBody>
          <a:bodyPr/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Final Exam </a:t>
            </a:r>
            <a:r>
              <a:rPr lang="en-US" sz="2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(40%)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 CLO1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Group Assignment &amp; Individual, Presentation </a:t>
            </a:r>
            <a:r>
              <a:rPr lang="en-US" sz="28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(60%)</a:t>
            </a:r>
          </a:p>
          <a:p>
            <a:pPr lvl="1">
              <a:buFontTx/>
              <a:buChar char="-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Appraise Security issues</a:t>
            </a:r>
          </a:p>
          <a:p>
            <a:pPr lvl="1">
              <a:buFontTx/>
              <a:buChar char="-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Propose solutions</a:t>
            </a:r>
          </a:p>
          <a:p>
            <a:pPr lvl="1">
              <a:buFontTx/>
              <a:buChar char="-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Presentation</a:t>
            </a:r>
          </a:p>
          <a:p>
            <a:pPr marL="457200" lvl="1" indent="0">
              <a:buNone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Assessment Methods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&lt;</a:t>
            </a:r>
            <a:fld id="{528BD298-94AA-4D52-93C9-1413E0CAE930}" type="slidenum">
              <a:rPr lang="en-GB" smtClean="0"/>
              <a:pPr>
                <a:defRPr/>
              </a:pPr>
              <a:t>8</a:t>
            </a:fld>
            <a:r>
              <a:rPr lang="en-GB" dirty="0"/>
              <a:t>&gt; of 20</a:t>
            </a:r>
          </a:p>
        </p:txBody>
      </p:sp>
    </p:spTree>
    <p:extLst>
      <p:ext uri="{BB962C8B-B14F-4D97-AF65-F5344CB8AC3E}">
        <p14:creationId xmlns:p14="http://schemas.microsoft.com/office/powerpoint/2010/main" val="1183042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6248400" y="6623050"/>
            <a:ext cx="2895600" cy="23495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GB" dirty="0"/>
              <a:t>Slide &lt;</a:t>
            </a:r>
            <a:fld id="{ADA7EEFC-FFE7-4FCB-AEB0-31EB66D2C842}" type="slidenum">
              <a:rPr lang="en-GB" smtClean="0"/>
              <a:t>9</a:t>
            </a:fld>
            <a:r>
              <a:rPr lang="en-GB" dirty="0"/>
              <a:t>&gt; of 20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485775" y="353891"/>
            <a:ext cx="70421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2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3200" b="1" u="sng" kern="0" dirty="0">
                <a:solidFill>
                  <a:schemeClr val="tx1"/>
                </a:solidFill>
                <a:latin typeface="Century Gothic" panose="020B0502020202020204" pitchFamily="34" charset="0"/>
              </a:rPr>
              <a:t>Student Learning Time (SLT)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85775" y="15446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defRPr/>
            </a:pPr>
            <a:r>
              <a:rPr lang="en-US" sz="2800" b="1" kern="0" dirty="0">
                <a:latin typeface="Century Gothic" panose="020B0502020202020204" pitchFamily="34" charset="0"/>
              </a:rPr>
              <a:t>Course Credit Value: 4</a:t>
            </a:r>
          </a:p>
          <a:p>
            <a:pPr>
              <a:defRPr/>
            </a:pPr>
            <a:r>
              <a:rPr lang="en-US" sz="2800" b="1" kern="0" dirty="0">
                <a:latin typeface="Century Gothic" panose="020B0502020202020204" pitchFamily="34" charset="0"/>
              </a:rPr>
              <a:t>Total Learning Hours: </a:t>
            </a:r>
          </a:p>
          <a:p>
            <a:pPr marL="911225" indent="-457200">
              <a:buFont typeface="Wingdings" panose="05000000000000000000" pitchFamily="2" charset="2"/>
              <a:buChar char="Ø"/>
              <a:defRPr/>
            </a:pPr>
            <a:r>
              <a:rPr lang="en-US" sz="2400" kern="0" dirty="0">
                <a:latin typeface="Century Gothic" panose="020B0502020202020204" pitchFamily="34" charset="0"/>
              </a:rPr>
              <a:t>Lecture: </a:t>
            </a:r>
            <a:r>
              <a:rPr lang="en-GB" sz="2400" kern="0" dirty="0">
                <a:latin typeface="Century Gothic" panose="020B0502020202020204" pitchFamily="34" charset="0"/>
              </a:rPr>
              <a:t>28 hours per semester</a:t>
            </a:r>
            <a:endParaRPr lang="en-US" sz="2400" kern="0" dirty="0">
              <a:latin typeface="Century Gothic" panose="020B0502020202020204" pitchFamily="34" charset="0"/>
            </a:endParaRPr>
          </a:p>
          <a:p>
            <a:pPr marL="911225" indent="-457200">
              <a:buFont typeface="Wingdings" panose="05000000000000000000" pitchFamily="2" charset="2"/>
              <a:buChar char="Ø"/>
              <a:defRPr/>
            </a:pPr>
            <a:r>
              <a:rPr lang="en-US" sz="2400" kern="0" dirty="0">
                <a:latin typeface="Century Gothic" panose="020B0502020202020204" pitchFamily="34" charset="0"/>
              </a:rPr>
              <a:t>Tutorial / Case Study : 28</a:t>
            </a:r>
            <a:r>
              <a:rPr lang="en-GB" sz="2400" kern="0" dirty="0">
                <a:latin typeface="Century Gothic" panose="020B0502020202020204" pitchFamily="34" charset="0"/>
              </a:rPr>
              <a:t> hours per </a:t>
            </a:r>
            <a:r>
              <a:rPr lang="en-US" sz="2400" kern="0" dirty="0">
                <a:latin typeface="Century Gothic" panose="020B0502020202020204" pitchFamily="34" charset="0"/>
              </a:rPr>
              <a:t>semester</a:t>
            </a:r>
          </a:p>
          <a:p>
            <a:pPr marL="0" indent="0">
              <a:buFontTx/>
              <a:buNone/>
              <a:defRPr/>
            </a:pP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240642349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eme1">
  <a:themeElements>
    <a:clrScheme name="APU-2023">
      <a:dk1>
        <a:srgbClr val="082F50"/>
      </a:dk1>
      <a:lt1>
        <a:srgbClr val="FFFFFF"/>
      </a:lt1>
      <a:dk2>
        <a:srgbClr val="0070C0"/>
      </a:dk2>
      <a:lt2>
        <a:srgbClr val="C0F9FC"/>
      </a:lt2>
      <a:accent1>
        <a:srgbClr val="00B0F0"/>
      </a:accent1>
      <a:accent2>
        <a:srgbClr val="079244"/>
      </a:accent2>
      <a:accent3>
        <a:srgbClr val="E02C32"/>
      </a:accent3>
      <a:accent4>
        <a:srgbClr val="45D7EA"/>
      </a:accent4>
      <a:accent5>
        <a:srgbClr val="FAC41B"/>
      </a:accent5>
      <a:accent6>
        <a:srgbClr val="082F50"/>
      </a:accent6>
      <a:hlink>
        <a:srgbClr val="9AB1D0"/>
      </a:hlink>
      <a:folHlink>
        <a:srgbClr val="0D3358"/>
      </a:folHlink>
    </a:clrScheme>
    <a:fontScheme name="APU-2023">
      <a:majorFont>
        <a:latin typeface="PT Sans"/>
        <a:ea typeface=""/>
        <a:cs typeface=""/>
      </a:majorFont>
      <a:minorFont>
        <a:latin typeface="PT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heme1" id="{05DA8037-3C60-488B-A28C-E6C10474452A}" vid="{D8BEDA39-B25D-4631-8FCF-36B08DFFD77F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E5963F60EC5A5488098AC4E60F3A25C" ma:contentTypeVersion="3" ma:contentTypeDescription="Create a new document." ma:contentTypeScope="" ma:versionID="a57c393ad05cf81fe1fb87f9933793c4">
  <xsd:schema xmlns:xsd="http://www.w3.org/2001/XMLSchema" xmlns:xs="http://www.w3.org/2001/XMLSchema" xmlns:p="http://schemas.microsoft.com/office/2006/metadata/properties" xmlns:ns2="645f25e7-a7c4-4f10-8566-c482222abd84" targetNamespace="http://schemas.microsoft.com/office/2006/metadata/properties" ma:root="true" ma:fieldsID="d92a16e6f1a33363e76e095ff500ebe9" ns2:_="">
    <xsd:import namespace="645f25e7-a7c4-4f10-8566-c482222abd8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5f25e7-a7c4-4f10-8566-c482222abd8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D11C626-7769-436E-9527-B482598A8A76}"/>
</file>

<file path=customXml/itemProps2.xml><?xml version="1.0" encoding="utf-8"?>
<ds:datastoreItem xmlns:ds="http://schemas.openxmlformats.org/officeDocument/2006/customXml" ds:itemID="{3C7757FE-EAC9-41E1-81D3-33961DDB1F48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44e2a3e3-710c-4b61-af3b-9380fc9e81ae"/>
    <ds:schemaRef ds:uri="http://schemas.microsoft.com/office/infopath/2007/PartnerControls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D230F04-4D47-4796-A7B1-B29683E3839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Slide Structure - Introdcution - APU</Template>
  <TotalTime>3040</TotalTime>
  <Pages>11</Pages>
  <Words>811</Words>
  <Application>Microsoft Office PowerPoint</Application>
  <PresentationFormat>On-screen Show (4:3)</PresentationFormat>
  <Paragraphs>118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Arial</vt:lpstr>
      <vt:lpstr>Calibri</vt:lpstr>
      <vt:lpstr>Calibri Light</vt:lpstr>
      <vt:lpstr>Century Gothic</vt:lpstr>
      <vt:lpstr>Montserrat</vt:lpstr>
      <vt:lpstr>PT Sans</vt:lpstr>
      <vt:lpstr>Wingdings</vt:lpstr>
      <vt:lpstr>Custom Design</vt:lpstr>
      <vt:lpstr>Theme1</vt:lpstr>
      <vt:lpstr>Digital Security and Forensics AICT006-4-2-DSF Version 1</vt:lpstr>
      <vt:lpstr>PowerPoint Presentation</vt:lpstr>
      <vt:lpstr>PowerPoint Presentation</vt:lpstr>
      <vt:lpstr>Synopsis</vt:lpstr>
      <vt:lpstr>PowerPoint Presentation</vt:lpstr>
      <vt:lpstr>Mapping of CLOs with MOEs Domain</vt:lpstr>
      <vt:lpstr>Teaching Strategies</vt:lpstr>
      <vt:lpstr>Assessment Methods</vt:lpstr>
      <vt:lpstr>PowerPoint Presentation</vt:lpstr>
      <vt:lpstr>Course Content Outline</vt:lpstr>
      <vt:lpstr>PowerPoint Presentation</vt:lpstr>
      <vt:lpstr>What is expected of you </vt:lpstr>
      <vt:lpstr>What is expected of you </vt:lpstr>
      <vt:lpstr>PowerPoint Presentation</vt:lpstr>
      <vt:lpstr>PowerPoint Presentation</vt:lpstr>
      <vt:lpstr>PowerPoint Presentation</vt:lpstr>
      <vt:lpstr>What we will cover 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and Wireless Technology CT090-3-2-MWT and Version VC1</dc:title>
  <dc:subject>MSc</dc:subject>
  <dc:creator>Mrs. Kwan (Wong Hua Hung)</dc:creator>
  <cp:lastModifiedBy>Reshiwaran Jegatheswaran</cp:lastModifiedBy>
  <cp:revision>61</cp:revision>
  <cp:lastPrinted>2020-09-03T07:46:18Z</cp:lastPrinted>
  <dcterms:created xsi:type="dcterms:W3CDTF">2017-10-09T03:08:41Z</dcterms:created>
  <dcterms:modified xsi:type="dcterms:W3CDTF">2023-06-06T07:01:53Z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0x010100FE5963F60EC5A5488098AC4E60F3A25C</vt:lpwstr>
  </property>
  <property fmtid="{D5CDD505-2E9C-101B-9397-08002B2CF9AE}" pid="3" name="Order">
    <vt:r8>32200</vt:r8>
  </property>
  <property fmtid="{D5CDD505-2E9C-101B-9397-08002B2CF9AE}" pid="4" name="ComplianceAssetId">
    <vt:lpwstr/>
  </property>
  <property fmtid="{D5CDD505-2E9C-101B-9397-08002B2CF9AE}" pid="5" name="_SourceUrl">
    <vt:lpwstr/>
  </property>
  <property fmtid="{D5CDD505-2E9C-101B-9397-08002B2CF9AE}" pid="6" name="_SharedFileIndex">
    <vt:lpwstr/>
  </property>
</Properties>
</file>

<file path=docProps/thumbnail.jpeg>
</file>